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257" r:id="rId6"/>
    <p:sldId id="259" r:id="rId7"/>
    <p:sldId id="296" r:id="rId8"/>
    <p:sldId id="260" r:id="rId9"/>
    <p:sldId id="298" r:id="rId10"/>
    <p:sldId id="261" r:id="rId11"/>
    <p:sldId id="263" r:id="rId12"/>
    <p:sldId id="262" r:id="rId13"/>
    <p:sldId id="258" r:id="rId14"/>
    <p:sldId id="264" r:id="rId15"/>
    <p:sldId id="265" r:id="rId16"/>
    <p:sldId id="266" r:id="rId17"/>
    <p:sldId id="267" r:id="rId18"/>
    <p:sldId id="268" r:id="rId19"/>
    <p:sldId id="269" r:id="rId20"/>
    <p:sldId id="270" r:id="rId21"/>
    <p:sldId id="271" r:id="rId22"/>
    <p:sldId id="272" r:id="rId23"/>
    <p:sldId id="273" r:id="rId24"/>
    <p:sldId id="275" r:id="rId25"/>
    <p:sldId id="274" r:id="rId26"/>
    <p:sldId id="278" r:id="rId27"/>
    <p:sldId id="276" r:id="rId28"/>
    <p:sldId id="277" r:id="rId29"/>
    <p:sldId id="279" r:id="rId30"/>
    <p:sldId id="280" r:id="rId31"/>
    <p:sldId id="281" r:id="rId32"/>
    <p:sldId id="282" r:id="rId33"/>
    <p:sldId id="283" r:id="rId34"/>
    <p:sldId id="284" r:id="rId35"/>
    <p:sldId id="286" r:id="rId36"/>
    <p:sldId id="285" r:id="rId37"/>
    <p:sldId id="287" r:id="rId38"/>
    <p:sldId id="288" r:id="rId39"/>
    <p:sldId id="289" r:id="rId40"/>
    <p:sldId id="290" r:id="rId41"/>
    <p:sldId id="291" r:id="rId42"/>
    <p:sldId id="297" r:id="rId43"/>
    <p:sldId id="293" r:id="rId44"/>
    <p:sldId id="295" r:id="rId45"/>
    <p:sldId id="292" r:id="rId46"/>
    <p:sldId id="29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8510B-9A3F-42F4-BB86-84D78106B4D7}" v="24" dt="2024-02-05T18:19:19.417"/>
    <p1510:client id="{BEA2219A-6411-AFDF-126C-0A37F02DEE21}" v="1" dt="2024-02-05T18:20:04.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3" autoAdjust="0"/>
    <p:restoredTop sz="94660"/>
  </p:normalViewPr>
  <p:slideViewPr>
    <p:cSldViewPr snapToGrid="0">
      <p:cViewPr varScale="1">
        <p:scale>
          <a:sx n="83" d="100"/>
          <a:sy n="83"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ls, Tiffani (DBHDS)" userId="S::tiffani.wells@dbhds.virginia.gov::bd4210c9-a8bb-4d70-82ab-964e83eea06b" providerId="AD" clId="Web-{04A8510B-9A3F-42F4-BB86-84D78106B4D7}"/>
    <pc:docChg chg="modSld">
      <pc:chgData name="Wells, Tiffani (DBHDS)" userId="S::tiffani.wells@dbhds.virginia.gov::bd4210c9-a8bb-4d70-82ab-964e83eea06b" providerId="AD" clId="Web-{04A8510B-9A3F-42F4-BB86-84D78106B4D7}" dt="2024-02-05T18:19:19.417" v="18"/>
      <pc:docMkLst>
        <pc:docMk/>
      </pc:docMkLst>
      <pc:sldChg chg="modSp">
        <pc:chgData name="Wells, Tiffani (DBHDS)" userId="S::tiffani.wells@dbhds.virginia.gov::bd4210c9-a8bb-4d70-82ab-964e83eea06b" providerId="AD" clId="Web-{04A8510B-9A3F-42F4-BB86-84D78106B4D7}" dt="2024-02-05T18:19:19.417" v="18"/>
        <pc:sldMkLst>
          <pc:docMk/>
          <pc:sldMk cId="3420584482" sldId="263"/>
        </pc:sldMkLst>
        <pc:graphicFrameChg chg="mod modGraphic">
          <ac:chgData name="Wells, Tiffani (DBHDS)" userId="S::tiffani.wells@dbhds.virginia.gov::bd4210c9-a8bb-4d70-82ab-964e83eea06b" providerId="AD" clId="Web-{04A8510B-9A3F-42F4-BB86-84D78106B4D7}" dt="2024-02-05T18:19:19.417" v="18"/>
          <ac:graphicFrameMkLst>
            <pc:docMk/>
            <pc:sldMk cId="3420584482" sldId="263"/>
            <ac:graphicFrameMk id="10" creationId="{8487CB83-7B1B-4B09-8AF4-52253534A922}"/>
          </ac:graphicFrameMkLst>
        </pc:graphicFrameChg>
      </pc:sldChg>
    </pc:docChg>
  </pc:docChgLst>
  <pc:docChgLst>
    <pc:chgData name="Wells, Tiffani (DBHDS)" userId="S::tiffani.wells@dbhds.virginia.gov::bd4210c9-a8bb-4d70-82ab-964e83eea06b" providerId="AD" clId="Web-{BEA2219A-6411-AFDF-126C-0A37F02DEE21}"/>
    <pc:docChg chg="modSld">
      <pc:chgData name="Wells, Tiffani (DBHDS)" userId="S::tiffani.wells@dbhds.virginia.gov::bd4210c9-a8bb-4d70-82ab-964e83eea06b" providerId="AD" clId="Web-{BEA2219A-6411-AFDF-126C-0A37F02DEE21}" dt="2024-02-05T18:20:04.720" v="0"/>
      <pc:docMkLst>
        <pc:docMk/>
      </pc:docMkLst>
      <pc:sldChg chg="modSp">
        <pc:chgData name="Wells, Tiffani (DBHDS)" userId="S::tiffani.wells@dbhds.virginia.gov::bd4210c9-a8bb-4d70-82ab-964e83eea06b" providerId="AD" clId="Web-{BEA2219A-6411-AFDF-126C-0A37F02DEE21}" dt="2024-02-05T18:20:04.720" v="0"/>
        <pc:sldMkLst>
          <pc:docMk/>
          <pc:sldMk cId="3420584482" sldId="263"/>
        </pc:sldMkLst>
        <pc:graphicFrameChg chg="modGraphic">
          <ac:chgData name="Wells, Tiffani (DBHDS)" userId="S::tiffani.wells@dbhds.virginia.gov::bd4210c9-a8bb-4d70-82ab-964e83eea06b" providerId="AD" clId="Web-{BEA2219A-6411-AFDF-126C-0A37F02DEE21}" dt="2024-02-05T18:20:04.720" v="0"/>
          <ac:graphicFrameMkLst>
            <pc:docMk/>
            <pc:sldMk cId="3420584482" sldId="263"/>
            <ac:graphicFrameMk id="10" creationId="{8487CB83-7B1B-4B09-8AF4-52253534A922}"/>
          </ac:graphicFrameMkLst>
        </pc:graphicFrameChg>
      </pc:sldChg>
    </pc:docChg>
  </pc:docChgLst>
  <pc:docChgLst>
    <pc:chgData name="Wells, Tiffani (DBHDS)" userId="bd4210c9-a8bb-4d70-82ab-964e83eea06b" providerId="ADAL" clId="{7CA6C253-48AB-42C1-93B1-17C010EA84F4}"/>
    <pc:docChg chg="undo custSel modSld">
      <pc:chgData name="Wells, Tiffani (DBHDS)" userId="bd4210c9-a8bb-4d70-82ab-964e83eea06b" providerId="ADAL" clId="{7CA6C253-48AB-42C1-93B1-17C010EA84F4}" dt="2024-02-05T18:47:10.217" v="398" actId="21"/>
      <pc:docMkLst>
        <pc:docMk/>
      </pc:docMkLst>
      <pc:sldChg chg="modSp mod">
        <pc:chgData name="Wells, Tiffani (DBHDS)" userId="bd4210c9-a8bb-4d70-82ab-964e83eea06b" providerId="ADAL" clId="{7CA6C253-48AB-42C1-93B1-17C010EA84F4}" dt="2024-02-05T18:45:16.833" v="394" actId="20577"/>
        <pc:sldMkLst>
          <pc:docMk/>
          <pc:sldMk cId="3730627347" sldId="257"/>
        </pc:sldMkLst>
        <pc:spChg chg="mod">
          <ac:chgData name="Wells, Tiffani (DBHDS)" userId="bd4210c9-a8bb-4d70-82ab-964e83eea06b" providerId="ADAL" clId="{7CA6C253-48AB-42C1-93B1-17C010EA84F4}" dt="2024-02-05T18:45:16.833" v="394" actId="20577"/>
          <ac:spMkLst>
            <pc:docMk/>
            <pc:sldMk cId="3730627347" sldId="257"/>
            <ac:spMk id="3" creationId="{68449390-3EEF-425D-9CC1-E812B331D1CE}"/>
          </ac:spMkLst>
        </pc:spChg>
      </pc:sldChg>
      <pc:sldChg chg="modSp mod">
        <pc:chgData name="Wells, Tiffani (DBHDS)" userId="bd4210c9-a8bb-4d70-82ab-964e83eea06b" providerId="ADAL" clId="{7CA6C253-48AB-42C1-93B1-17C010EA84F4}" dt="2024-02-05T18:21:38.569" v="1" actId="14100"/>
        <pc:sldMkLst>
          <pc:docMk/>
          <pc:sldMk cId="3420584482" sldId="263"/>
        </pc:sldMkLst>
        <pc:graphicFrameChg chg="mod modGraphic">
          <ac:chgData name="Wells, Tiffani (DBHDS)" userId="bd4210c9-a8bb-4d70-82ab-964e83eea06b" providerId="ADAL" clId="{7CA6C253-48AB-42C1-93B1-17C010EA84F4}" dt="2024-02-05T18:21:38.569" v="1" actId="14100"/>
          <ac:graphicFrameMkLst>
            <pc:docMk/>
            <pc:sldMk cId="3420584482" sldId="263"/>
            <ac:graphicFrameMk id="10" creationId="{8487CB83-7B1B-4B09-8AF4-52253534A922}"/>
          </ac:graphicFrameMkLst>
        </pc:graphicFrameChg>
      </pc:sldChg>
      <pc:sldChg chg="delSp mod">
        <pc:chgData name="Wells, Tiffani (DBHDS)" userId="bd4210c9-a8bb-4d70-82ab-964e83eea06b" providerId="ADAL" clId="{7CA6C253-48AB-42C1-93B1-17C010EA84F4}" dt="2024-02-05T18:25:25.915" v="2" actId="21"/>
        <pc:sldMkLst>
          <pc:docMk/>
          <pc:sldMk cId="3133403047" sldId="275"/>
        </pc:sldMkLst>
        <pc:spChg chg="del">
          <ac:chgData name="Wells, Tiffani (DBHDS)" userId="bd4210c9-a8bb-4d70-82ab-964e83eea06b" providerId="ADAL" clId="{7CA6C253-48AB-42C1-93B1-17C010EA84F4}" dt="2024-02-05T18:25:25.915" v="2" actId="21"/>
          <ac:spMkLst>
            <pc:docMk/>
            <pc:sldMk cId="3133403047" sldId="275"/>
            <ac:spMk id="4" creationId="{7D210BC0-E04D-47A5-9480-33523BAA5997}"/>
          </ac:spMkLst>
        </pc:spChg>
      </pc:sldChg>
      <pc:sldChg chg="delSp modSp mod">
        <pc:chgData name="Wells, Tiffani (DBHDS)" userId="bd4210c9-a8bb-4d70-82ab-964e83eea06b" providerId="ADAL" clId="{7CA6C253-48AB-42C1-93B1-17C010EA84F4}" dt="2024-02-05T18:27:51.519" v="80" actId="20577"/>
        <pc:sldMkLst>
          <pc:docMk/>
          <pc:sldMk cId="527114509" sldId="279"/>
        </pc:sldMkLst>
        <pc:spChg chg="del">
          <ac:chgData name="Wells, Tiffani (DBHDS)" userId="bd4210c9-a8bb-4d70-82ab-964e83eea06b" providerId="ADAL" clId="{7CA6C253-48AB-42C1-93B1-17C010EA84F4}" dt="2024-02-05T18:25:53.375" v="3" actId="21"/>
          <ac:spMkLst>
            <pc:docMk/>
            <pc:sldMk cId="527114509" sldId="279"/>
            <ac:spMk id="4" creationId="{2F072BE9-88CA-4071-AA61-C690ABED6B0C}"/>
          </ac:spMkLst>
        </pc:spChg>
        <pc:spChg chg="mod">
          <ac:chgData name="Wells, Tiffani (DBHDS)" userId="bd4210c9-a8bb-4d70-82ab-964e83eea06b" providerId="ADAL" clId="{7CA6C253-48AB-42C1-93B1-17C010EA84F4}" dt="2024-02-05T18:26:43.086" v="28" actId="20577"/>
          <ac:spMkLst>
            <pc:docMk/>
            <pc:sldMk cId="527114509" sldId="279"/>
            <ac:spMk id="7" creationId="{D1770960-6F6A-417E-A56B-CC4B3299624A}"/>
          </ac:spMkLst>
        </pc:spChg>
        <pc:spChg chg="mod">
          <ac:chgData name="Wells, Tiffani (DBHDS)" userId="bd4210c9-a8bb-4d70-82ab-964e83eea06b" providerId="ADAL" clId="{7CA6C253-48AB-42C1-93B1-17C010EA84F4}" dt="2024-02-05T18:27:51.519" v="80" actId="20577"/>
          <ac:spMkLst>
            <pc:docMk/>
            <pc:sldMk cId="527114509" sldId="279"/>
            <ac:spMk id="11" creationId="{AE8ABE35-62CD-4003-B73B-D2014E32036D}"/>
          </ac:spMkLst>
        </pc:spChg>
      </pc:sldChg>
      <pc:sldChg chg="delSp modSp mod">
        <pc:chgData name="Wells, Tiffani (DBHDS)" userId="bd4210c9-a8bb-4d70-82ab-964e83eea06b" providerId="ADAL" clId="{7CA6C253-48AB-42C1-93B1-17C010EA84F4}" dt="2024-02-05T18:47:10.217" v="398" actId="21"/>
        <pc:sldMkLst>
          <pc:docMk/>
          <pc:sldMk cId="2217155411" sldId="286"/>
        </pc:sldMkLst>
        <pc:spChg chg="del mod">
          <ac:chgData name="Wells, Tiffani (DBHDS)" userId="bd4210c9-a8bb-4d70-82ab-964e83eea06b" providerId="ADAL" clId="{7CA6C253-48AB-42C1-93B1-17C010EA84F4}" dt="2024-02-05T18:47:10.217" v="398" actId="21"/>
          <ac:spMkLst>
            <pc:docMk/>
            <pc:sldMk cId="2217155411" sldId="286"/>
            <ac:spMk id="5" creationId="{1D907094-2EFC-419B-956D-8285BA7F051D}"/>
          </ac:spMkLst>
        </pc:spChg>
      </pc:sldChg>
      <pc:sldChg chg="modSp mod">
        <pc:chgData name="Wells, Tiffani (DBHDS)" userId="bd4210c9-a8bb-4d70-82ab-964e83eea06b" providerId="ADAL" clId="{7CA6C253-48AB-42C1-93B1-17C010EA84F4}" dt="2024-02-05T18:34:06.736" v="139" actId="20577"/>
        <pc:sldMkLst>
          <pc:docMk/>
          <pc:sldMk cId="1686567005" sldId="289"/>
        </pc:sldMkLst>
        <pc:spChg chg="mod">
          <ac:chgData name="Wells, Tiffani (DBHDS)" userId="bd4210c9-a8bb-4d70-82ab-964e83eea06b" providerId="ADAL" clId="{7CA6C253-48AB-42C1-93B1-17C010EA84F4}" dt="2024-02-05T18:34:06.736" v="139" actId="20577"/>
          <ac:spMkLst>
            <pc:docMk/>
            <pc:sldMk cId="1686567005" sldId="289"/>
            <ac:spMk id="2" creationId="{CEE89C11-AADE-4D98-88BD-F33F360B0192}"/>
          </ac:spMkLst>
        </pc:spChg>
      </pc:sldChg>
      <pc:sldChg chg="delSp modSp mod">
        <pc:chgData name="Wells, Tiffani (DBHDS)" userId="bd4210c9-a8bb-4d70-82ab-964e83eea06b" providerId="ADAL" clId="{7CA6C253-48AB-42C1-93B1-17C010EA84F4}" dt="2024-02-05T18:40:18.596" v="196" actId="20577"/>
        <pc:sldMkLst>
          <pc:docMk/>
          <pc:sldMk cId="1674558630" sldId="297"/>
        </pc:sldMkLst>
        <pc:spChg chg="mod">
          <ac:chgData name="Wells, Tiffani (DBHDS)" userId="bd4210c9-a8bb-4d70-82ab-964e83eea06b" providerId="ADAL" clId="{7CA6C253-48AB-42C1-93B1-17C010EA84F4}" dt="2024-02-05T18:40:18.596" v="196" actId="20577"/>
          <ac:spMkLst>
            <pc:docMk/>
            <pc:sldMk cId="1674558630" sldId="297"/>
            <ac:spMk id="4" creationId="{C1463E5F-BEBE-472A-A63F-370C816776D5}"/>
          </ac:spMkLst>
        </pc:spChg>
        <pc:spChg chg="del">
          <ac:chgData name="Wells, Tiffani (DBHDS)" userId="bd4210c9-a8bb-4d70-82ab-964e83eea06b" providerId="ADAL" clId="{7CA6C253-48AB-42C1-93B1-17C010EA84F4}" dt="2024-02-05T18:35:31.679" v="141" actId="21"/>
          <ac:spMkLst>
            <pc:docMk/>
            <pc:sldMk cId="1674558630" sldId="297"/>
            <ac:spMk id="5" creationId="{2FDA0C16-F8F0-4B7A-AA17-42AB5C4C296D}"/>
          </ac:spMkLst>
        </pc:spChg>
        <pc:spChg chg="del">
          <ac:chgData name="Wells, Tiffani (DBHDS)" userId="bd4210c9-a8bb-4d70-82ab-964e83eea06b" providerId="ADAL" clId="{7CA6C253-48AB-42C1-93B1-17C010EA84F4}" dt="2024-02-05T18:35:28.275" v="140" actId="21"/>
          <ac:spMkLst>
            <pc:docMk/>
            <pc:sldMk cId="1674558630" sldId="297"/>
            <ac:spMk id="6" creationId="{54D3E0D9-3197-4F5C-A415-05A2A438B735}"/>
          </ac:spMkLst>
        </pc:spChg>
      </pc:sldChg>
      <pc:sldChg chg="delSp mod">
        <pc:chgData name="Wells, Tiffani (DBHDS)" userId="bd4210c9-a8bb-4d70-82ab-964e83eea06b" providerId="ADAL" clId="{7CA6C253-48AB-42C1-93B1-17C010EA84F4}" dt="2024-02-05T18:46:48.647" v="396" actId="21"/>
        <pc:sldMkLst>
          <pc:docMk/>
          <pc:sldMk cId="3998940159" sldId="298"/>
        </pc:sldMkLst>
        <pc:spChg chg="del">
          <ac:chgData name="Wells, Tiffani (DBHDS)" userId="bd4210c9-a8bb-4d70-82ab-964e83eea06b" providerId="ADAL" clId="{7CA6C253-48AB-42C1-93B1-17C010EA84F4}" dt="2024-02-05T18:46:48.647" v="396" actId="21"/>
          <ac:spMkLst>
            <pc:docMk/>
            <pc:sldMk cId="3998940159" sldId="298"/>
            <ac:spMk id="5" creationId="{C7DB0534-4160-4777-B186-C93C204AB3D5}"/>
          </ac:spMkLst>
        </pc:spChg>
        <pc:spChg chg="del">
          <ac:chgData name="Wells, Tiffani (DBHDS)" userId="bd4210c9-a8bb-4d70-82ab-964e83eea06b" providerId="ADAL" clId="{7CA6C253-48AB-42C1-93B1-17C010EA84F4}" dt="2024-02-05T18:46:45.164" v="395" actId="21"/>
          <ac:spMkLst>
            <pc:docMk/>
            <pc:sldMk cId="3998940159" sldId="298"/>
            <ac:spMk id="6" creationId="{37F495DE-21E7-4746-8EED-B45FBB97B0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938A5-7E55-49F0-AB27-A6A41D7EA63D}"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326A0-C136-4C78-A654-F32D49D03460}" type="slidenum">
              <a:rPr lang="en-US" smtClean="0"/>
              <a:t>‹#›</a:t>
            </a:fld>
            <a:endParaRPr lang="en-US"/>
          </a:p>
        </p:txBody>
      </p:sp>
    </p:spTree>
    <p:extLst>
      <p:ext uri="{BB962C8B-B14F-4D97-AF65-F5344CB8AC3E}">
        <p14:creationId xmlns:p14="http://schemas.microsoft.com/office/powerpoint/2010/main" val="175158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AB5E-CB56-02F4-DEA1-023805EF0ECA}"/>
              </a:ext>
            </a:extLst>
          </p:cNvPr>
          <p:cNvSpPr>
            <a:spLocks noGrp="1"/>
          </p:cNvSpPr>
          <p:nvPr>
            <p:ph type="ctrTitle"/>
          </p:nvPr>
        </p:nvSpPr>
        <p:spPr>
          <a:xfrm>
            <a:off x="638175" y="1122363"/>
            <a:ext cx="10029825" cy="2387600"/>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C0BD85-9B77-3158-4AC4-8F9502DB5F17}"/>
              </a:ext>
            </a:extLst>
          </p:cNvPr>
          <p:cNvSpPr>
            <a:spLocks noGrp="1"/>
          </p:cNvSpPr>
          <p:nvPr>
            <p:ph type="subTitle" idx="1"/>
          </p:nvPr>
        </p:nvSpPr>
        <p:spPr>
          <a:xfrm>
            <a:off x="638175" y="3602038"/>
            <a:ext cx="10029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C31BB01-AD4E-C681-8C6A-1B08F02FC232}"/>
              </a:ext>
            </a:extLst>
          </p:cNvPr>
          <p:cNvSpPr>
            <a:spLocks noGrp="1"/>
          </p:cNvSpPr>
          <p:nvPr>
            <p:ph type="dt" sz="half" idx="10"/>
          </p:nvPr>
        </p:nvSpPr>
        <p:spPr>
          <a:xfrm>
            <a:off x="8695459" y="6173787"/>
            <a:ext cx="1847850" cy="365125"/>
          </a:xfrm>
          <a:prstGeom prst="rect">
            <a:avLst/>
          </a:prstGeom>
        </p:spPr>
        <p:txBody>
          <a:bodyPr/>
          <a:lstStyle>
            <a:lvl1pPr algn="r">
              <a:defRPr/>
            </a:lvl1pPr>
          </a:lstStyle>
          <a:p>
            <a:r>
              <a:rPr lang="en-US"/>
              <a:t>Date</a:t>
            </a:r>
            <a:endParaRPr lang="en-US" dirty="0"/>
          </a:p>
        </p:txBody>
      </p:sp>
      <p:sp>
        <p:nvSpPr>
          <p:cNvPr id="5" name="Footer Placeholder 4">
            <a:extLst>
              <a:ext uri="{FF2B5EF4-FFF2-40B4-BE49-F238E27FC236}">
                <a16:creationId xmlns:a16="http://schemas.microsoft.com/office/drawing/2014/main" id="{22DF8E53-C71C-00FF-6EF2-BCF23B060730}"/>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A1B32E78-122E-D808-3133-4493405410C1}"/>
              </a:ext>
            </a:extLst>
          </p:cNvPr>
          <p:cNvSpPr>
            <a:spLocks noGrp="1"/>
          </p:cNvSpPr>
          <p:nvPr>
            <p:ph type="sldNum" sz="quarter" idx="12"/>
          </p:nvPr>
        </p:nvSpPr>
        <p:spPr>
          <a:xfrm>
            <a:off x="290945" y="6173786"/>
            <a:ext cx="1223756" cy="365125"/>
          </a:xfrm>
        </p:spPr>
        <p:txBody>
          <a:bodyPr/>
          <a:lstStyle>
            <a:lvl1pPr algn="l">
              <a:defRPr/>
            </a:lvl1pPr>
          </a:lstStyle>
          <a:p>
            <a:fld id="{5874D6C6-B3A5-4F2C-A6BF-E3D57C3A1219}" type="slidenum">
              <a:rPr lang="en-US" smtClean="0"/>
              <a:pPr/>
              <a:t>‹#›</a:t>
            </a:fld>
            <a:endParaRPr lang="en-US" dirty="0"/>
          </a:p>
        </p:txBody>
      </p:sp>
    </p:spTree>
    <p:extLst>
      <p:ext uri="{BB962C8B-B14F-4D97-AF65-F5344CB8AC3E}">
        <p14:creationId xmlns:p14="http://schemas.microsoft.com/office/powerpoint/2010/main" val="398169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444B-FA61-2F4C-1D44-84FDC88C38F3}"/>
              </a:ext>
            </a:extLst>
          </p:cNvPr>
          <p:cNvSpPr>
            <a:spLocks noGrp="1"/>
          </p:cNvSpPr>
          <p:nvPr>
            <p:ph type="title"/>
          </p:nvPr>
        </p:nvSpPr>
        <p:spPr>
          <a:xfrm>
            <a:off x="2290618" y="1084262"/>
            <a:ext cx="823883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84856A0-0A87-EC1B-3955-8224ED4C33DA}"/>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8DC6EFDE-368B-ED6E-98D1-26B2DBBD45B3}"/>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5B57B14-77C6-5150-D8BE-618F79660B0F}"/>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8F835250-52B2-CFA1-2D8B-90236C29A607}"/>
              </a:ext>
            </a:extLst>
          </p:cNvPr>
          <p:cNvSpPr/>
          <p:nvPr userDrawn="1"/>
        </p:nvSpPr>
        <p:spPr>
          <a:xfrm>
            <a:off x="9901238" y="1520108"/>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8B6EA3B-35B0-4BE2-FC4C-184EFC01DF65}"/>
              </a:ext>
            </a:extLst>
          </p:cNvPr>
          <p:cNvSpPr/>
          <p:nvPr userDrawn="1"/>
        </p:nvSpPr>
        <p:spPr>
          <a:xfrm>
            <a:off x="9901237" y="2902604"/>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6F70A38-14D5-104D-C5FC-E3E97388F4D1}"/>
              </a:ext>
            </a:extLst>
          </p:cNvPr>
          <p:cNvSpPr/>
          <p:nvPr userDrawn="1"/>
        </p:nvSpPr>
        <p:spPr>
          <a:xfrm>
            <a:off x="9901237" y="4285100"/>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49873CD-E71F-ACC9-6140-E9E0FBCE4597}"/>
              </a:ext>
            </a:extLst>
          </p:cNvPr>
          <p:cNvSpPr>
            <a:spLocks noGrp="1"/>
          </p:cNvSpPr>
          <p:nvPr>
            <p:ph sz="quarter" idx="13"/>
          </p:nvPr>
        </p:nvSpPr>
        <p:spPr>
          <a:xfrm>
            <a:off x="2290763" y="2484438"/>
            <a:ext cx="8239125"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AA7E9A28-47F4-0C3F-2CD1-A6730B9A4CE3}"/>
              </a:ext>
            </a:extLst>
          </p:cNvPr>
          <p:cNvSpPr>
            <a:spLocks noGrp="1"/>
          </p:cNvSpPr>
          <p:nvPr>
            <p:ph sz="quarter" idx="14"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64691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AD0D9D-510F-F91A-D11E-50B8241ACB7B}"/>
              </a:ext>
            </a:extLst>
          </p:cNvPr>
          <p:cNvSpPr>
            <a:spLocks noGrp="1"/>
          </p:cNvSpPr>
          <p:nvPr>
            <p:ph type="dt" sz="half" idx="10"/>
          </p:nvPr>
        </p:nvSpPr>
        <p:spPr>
          <a:xfrm>
            <a:off x="8672306" y="6173787"/>
            <a:ext cx="1847850" cy="365125"/>
          </a:xfrm>
          <a:prstGeom prst="rect">
            <a:avLst/>
          </a:prstGeom>
        </p:spPr>
        <p:txBody>
          <a:bodyPr/>
          <a:lstStyle/>
          <a:p>
            <a:pPr algn="r"/>
            <a:r>
              <a:rPr lang="en-US" dirty="0"/>
              <a:t>Date</a:t>
            </a:r>
          </a:p>
        </p:txBody>
      </p:sp>
      <p:sp>
        <p:nvSpPr>
          <p:cNvPr id="4" name="Footer Placeholder 3">
            <a:extLst>
              <a:ext uri="{FF2B5EF4-FFF2-40B4-BE49-F238E27FC236}">
                <a16:creationId xmlns:a16="http://schemas.microsoft.com/office/drawing/2014/main" id="{64CED9F0-F257-3D57-C688-DD130A8542C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31E69D3-7E8C-BD81-900C-6C1250EB7734}"/>
              </a:ext>
            </a:extLst>
          </p:cNvPr>
          <p:cNvSpPr>
            <a:spLocks noGrp="1"/>
          </p:cNvSpPr>
          <p:nvPr>
            <p:ph type="sldNum" sz="quarter" idx="12"/>
          </p:nvPr>
        </p:nvSpPr>
        <p:spPr>
          <a:xfrm>
            <a:off x="285318" y="6173786"/>
            <a:ext cx="1263474" cy="365125"/>
          </a:xfrm>
        </p:spPr>
        <p:txBody>
          <a:bodyPr/>
          <a:lstStyle>
            <a:lvl1pPr algn="l">
              <a:defRPr/>
            </a:lvl1pPr>
          </a:lstStyle>
          <a:p>
            <a:fld id="{5874D6C6-B3A5-4F2C-A6BF-E3D57C3A1219}" type="slidenum">
              <a:rPr lang="en-US" smtClean="0"/>
              <a:pPr/>
              <a:t>‹#›</a:t>
            </a:fld>
            <a:endParaRPr lang="en-US" dirty="0"/>
          </a:p>
        </p:txBody>
      </p:sp>
      <p:grpSp>
        <p:nvGrpSpPr>
          <p:cNvPr id="9" name="Group 8">
            <a:extLst>
              <a:ext uri="{FF2B5EF4-FFF2-40B4-BE49-F238E27FC236}">
                <a16:creationId xmlns:a16="http://schemas.microsoft.com/office/drawing/2014/main" id="{753162F9-B435-5577-723C-6F28D162AF12}"/>
              </a:ext>
            </a:extLst>
          </p:cNvPr>
          <p:cNvGrpSpPr/>
          <p:nvPr userDrawn="1"/>
        </p:nvGrpSpPr>
        <p:grpSpPr>
          <a:xfrm flipH="1">
            <a:off x="6234113" y="4655558"/>
            <a:ext cx="3915927" cy="1175112"/>
            <a:chOff x="6234113" y="4655558"/>
            <a:chExt cx="3915927" cy="1175112"/>
          </a:xfrm>
        </p:grpSpPr>
        <p:sp>
          <p:nvSpPr>
            <p:cNvPr id="6" name="Oval 5">
              <a:extLst>
                <a:ext uri="{FF2B5EF4-FFF2-40B4-BE49-F238E27FC236}">
                  <a16:creationId xmlns:a16="http://schemas.microsoft.com/office/drawing/2014/main" id="{E70CA577-6A74-676B-2487-5044A74D6B34}"/>
                </a:ext>
              </a:extLst>
            </p:cNvPr>
            <p:cNvSpPr/>
            <p:nvPr userDrawn="1"/>
          </p:nvSpPr>
          <p:spPr>
            <a:xfrm>
              <a:off x="6234113" y="4657653"/>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C5DAAB0-7726-E8E3-24A5-DCE0FDF9C88C}"/>
                </a:ext>
              </a:extLst>
            </p:cNvPr>
            <p:cNvSpPr/>
            <p:nvPr userDrawn="1"/>
          </p:nvSpPr>
          <p:spPr>
            <a:xfrm>
              <a:off x="7605568" y="4655559"/>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FFC72A-C932-E474-7868-A9A2FABB8B6C}"/>
                </a:ext>
              </a:extLst>
            </p:cNvPr>
            <p:cNvSpPr/>
            <p:nvPr userDrawn="1"/>
          </p:nvSpPr>
          <p:spPr>
            <a:xfrm>
              <a:off x="8977023" y="4655558"/>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10" name="Content Placeholder 9">
            <a:extLst>
              <a:ext uri="{FF2B5EF4-FFF2-40B4-BE49-F238E27FC236}">
                <a16:creationId xmlns:a16="http://schemas.microsoft.com/office/drawing/2014/main" id="{D7B89D4F-E7AF-DE8B-8CB2-A708F478897F}"/>
              </a:ext>
            </a:extLst>
          </p:cNvPr>
          <p:cNvSpPr>
            <a:spLocks noGrp="1"/>
          </p:cNvSpPr>
          <p:nvPr>
            <p:ph sz="quarter" idx="13"/>
          </p:nvPr>
        </p:nvSpPr>
        <p:spPr>
          <a:xfrm>
            <a:off x="544513" y="1219200"/>
            <a:ext cx="4271962"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CB5A7A03-30A6-9165-9F94-88B11296AAE0}"/>
              </a:ext>
            </a:extLst>
          </p:cNvPr>
          <p:cNvSpPr>
            <a:spLocks noGrp="1"/>
          </p:cNvSpPr>
          <p:nvPr>
            <p:ph sz="quarter" idx="14"/>
          </p:nvPr>
        </p:nvSpPr>
        <p:spPr>
          <a:xfrm>
            <a:off x="5014913" y="1219200"/>
            <a:ext cx="5375275" cy="3214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98855BC4-34E7-7CA0-1210-8C58BE1C4DE0}"/>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38061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E5AF-414A-B9EA-D41B-26845CA54CB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EEE8420-15CA-3809-A9A0-01A9F6FC340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CB46092B-DC79-F54A-AC0C-CF3D9BFE02A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215B111-DA21-DDE4-1C3C-81FAB14A7B1D}"/>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23CB34AB-76AD-E38A-6407-F34FBAD12010}"/>
              </a:ext>
            </a:extLst>
          </p:cNvPr>
          <p:cNvSpPr/>
          <p:nvPr userDrawn="1"/>
        </p:nvSpPr>
        <p:spPr>
          <a:xfrm>
            <a:off x="457200" y="274890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A17739-C01A-2DE6-9A2E-886051E1F59A}"/>
              </a:ext>
            </a:extLst>
          </p:cNvPr>
          <p:cNvSpPr/>
          <p:nvPr userDrawn="1"/>
        </p:nvSpPr>
        <p:spPr>
          <a:xfrm>
            <a:off x="4025900" y="2690666"/>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60CD84-1AFA-7C8C-351B-CCEDBCEB742B}"/>
              </a:ext>
            </a:extLst>
          </p:cNvPr>
          <p:cNvSpPr/>
          <p:nvPr userDrawn="1"/>
        </p:nvSpPr>
        <p:spPr>
          <a:xfrm>
            <a:off x="7592855" y="2717545"/>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85E2A852-F848-6428-111E-50396532455C}"/>
              </a:ext>
            </a:extLst>
          </p:cNvPr>
          <p:cNvSpPr>
            <a:spLocks noGrp="1"/>
          </p:cNvSpPr>
          <p:nvPr>
            <p:ph sz="quarter" idx="13"/>
          </p:nvPr>
        </p:nvSpPr>
        <p:spPr>
          <a:xfrm>
            <a:off x="1034414" y="3318813"/>
            <a:ext cx="2049462" cy="2060575"/>
          </a:xfrm>
        </p:spPr>
        <p:txBody>
          <a:bodyPr/>
          <a:lstStyle>
            <a:lvl1pPr marL="0" indent="0">
              <a:buFont typeface="Arial" panose="020B0604020202020204" pitchFamily="34" charse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9B22A7AD-7073-0B0B-45EA-57455BC3DBE8}"/>
              </a:ext>
            </a:extLst>
          </p:cNvPr>
          <p:cNvSpPr>
            <a:spLocks noGrp="1"/>
          </p:cNvSpPr>
          <p:nvPr>
            <p:ph sz="quarter" idx="14"/>
          </p:nvPr>
        </p:nvSpPr>
        <p:spPr>
          <a:xfrm>
            <a:off x="4601369" y="3275462"/>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B0124900-2CCC-6541-5885-CBC9FAABC9C3}"/>
              </a:ext>
            </a:extLst>
          </p:cNvPr>
          <p:cNvSpPr>
            <a:spLocks noGrp="1"/>
          </p:cNvSpPr>
          <p:nvPr>
            <p:ph sz="quarter" idx="15"/>
          </p:nvPr>
        </p:nvSpPr>
        <p:spPr>
          <a:xfrm>
            <a:off x="8168324" y="3287459"/>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7">
            <a:extLst>
              <a:ext uri="{FF2B5EF4-FFF2-40B4-BE49-F238E27FC236}">
                <a16:creationId xmlns:a16="http://schemas.microsoft.com/office/drawing/2014/main" id="{EF9596FA-04FF-BB4E-3759-4E0CE5326988}"/>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03391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71DC3-7D42-5493-D463-4D65949EDF2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33E8749A-BD56-1B27-C6C0-8E71E01703DD}"/>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D615CA3-7C8B-FACD-E9B8-6693EACC829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9651C135-1C96-F75F-6969-0989C706774C}"/>
              </a:ext>
            </a:extLst>
          </p:cNvPr>
          <p:cNvSpPr/>
          <p:nvPr userDrawn="1"/>
        </p:nvSpPr>
        <p:spPr>
          <a:xfrm>
            <a:off x="532527" y="138632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3BFC7B-B970-8629-42F5-B3F00DAB11AA}"/>
              </a:ext>
            </a:extLst>
          </p:cNvPr>
          <p:cNvSpPr/>
          <p:nvPr userDrawn="1"/>
        </p:nvSpPr>
        <p:spPr>
          <a:xfrm>
            <a:off x="4135581" y="2611941"/>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671784-789E-FEB2-724A-210C8221C11A}"/>
              </a:ext>
            </a:extLst>
          </p:cNvPr>
          <p:cNvSpPr/>
          <p:nvPr userDrawn="1"/>
        </p:nvSpPr>
        <p:spPr>
          <a:xfrm>
            <a:off x="7642828" y="1386321"/>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15FB9E24-BB74-642C-8030-C8056605F02F}"/>
              </a:ext>
            </a:extLst>
          </p:cNvPr>
          <p:cNvSpPr>
            <a:spLocks noGrp="1"/>
          </p:cNvSpPr>
          <p:nvPr>
            <p:ph sz="quarter" idx="13"/>
          </p:nvPr>
        </p:nvSpPr>
        <p:spPr>
          <a:xfrm>
            <a:off x="1117449" y="192487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EE0A9ABC-6C8F-6824-6C32-D4D0E24F5B22}"/>
              </a:ext>
            </a:extLst>
          </p:cNvPr>
          <p:cNvSpPr>
            <a:spLocks noGrp="1"/>
          </p:cNvSpPr>
          <p:nvPr>
            <p:ph sz="quarter" idx="14"/>
          </p:nvPr>
        </p:nvSpPr>
        <p:spPr>
          <a:xfrm>
            <a:off x="4679696" y="315049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737FCEAE-8FB2-0BCC-3D86-B1FE4FFADBE3}"/>
              </a:ext>
            </a:extLst>
          </p:cNvPr>
          <p:cNvSpPr>
            <a:spLocks noGrp="1"/>
          </p:cNvSpPr>
          <p:nvPr>
            <p:ph sz="quarter" idx="15"/>
          </p:nvPr>
        </p:nvSpPr>
        <p:spPr>
          <a:xfrm>
            <a:off x="8218297" y="1924878"/>
            <a:ext cx="2049462" cy="2060575"/>
          </a:xfrm>
        </p:spPr>
        <p:txBody>
          <a:bodyPr>
            <a:no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7">
            <a:extLst>
              <a:ext uri="{FF2B5EF4-FFF2-40B4-BE49-F238E27FC236}">
                <a16:creationId xmlns:a16="http://schemas.microsoft.com/office/drawing/2014/main" id="{297C2B6B-96A3-2689-3D25-9ED089A509F3}"/>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58152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3C8F-C068-33D6-6A27-51735E8C290A}"/>
              </a:ext>
            </a:extLst>
          </p:cNvPr>
          <p:cNvSpPr>
            <a:spLocks noGrp="1"/>
          </p:cNvSpPr>
          <p:nvPr>
            <p:ph type="title"/>
          </p:nvPr>
        </p:nvSpPr>
        <p:spPr>
          <a:xfrm>
            <a:off x="457200" y="1084262"/>
            <a:ext cx="99244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3E3BD46-077A-C137-2A05-DB479D2C04AC}"/>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AE1846B8-CD94-9822-A69A-40BE472D060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77301A2-4C4A-70D2-8129-44CEC8B56C58}"/>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Rectangle 5">
            <a:extLst>
              <a:ext uri="{FF2B5EF4-FFF2-40B4-BE49-F238E27FC236}">
                <a16:creationId xmlns:a16="http://schemas.microsoft.com/office/drawing/2014/main" id="{82B4EB33-279F-1B26-ED4F-1E579037F67D}"/>
              </a:ext>
            </a:extLst>
          </p:cNvPr>
          <p:cNvSpPr/>
          <p:nvPr userDrawn="1"/>
        </p:nvSpPr>
        <p:spPr>
          <a:xfrm>
            <a:off x="457200"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1DD0BB-C6F7-9EAA-1F92-746CB853E821}"/>
              </a:ext>
            </a:extLst>
          </p:cNvPr>
          <p:cNvSpPr/>
          <p:nvPr userDrawn="1"/>
        </p:nvSpPr>
        <p:spPr>
          <a:xfrm>
            <a:off x="5329381"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Content Placeholder 11">
            <a:extLst>
              <a:ext uri="{FF2B5EF4-FFF2-40B4-BE49-F238E27FC236}">
                <a16:creationId xmlns:a16="http://schemas.microsoft.com/office/drawing/2014/main" id="{5C48ABDD-1321-C686-B39F-9075A624136A}"/>
              </a:ext>
            </a:extLst>
          </p:cNvPr>
          <p:cNvSpPr>
            <a:spLocks noGrp="1"/>
          </p:cNvSpPr>
          <p:nvPr>
            <p:ph sz="quarter" idx="13"/>
          </p:nvPr>
        </p:nvSpPr>
        <p:spPr>
          <a:xfrm>
            <a:off x="549563" y="2703511"/>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1">
            <a:extLst>
              <a:ext uri="{FF2B5EF4-FFF2-40B4-BE49-F238E27FC236}">
                <a16:creationId xmlns:a16="http://schemas.microsoft.com/office/drawing/2014/main" id="{582F1D22-A2A9-BF3A-FF71-E8A369C7824C}"/>
              </a:ext>
            </a:extLst>
          </p:cNvPr>
          <p:cNvSpPr>
            <a:spLocks noGrp="1"/>
          </p:cNvSpPr>
          <p:nvPr>
            <p:ph sz="quarter" idx="14"/>
          </p:nvPr>
        </p:nvSpPr>
        <p:spPr>
          <a:xfrm>
            <a:off x="5435959" y="2703510"/>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7">
            <a:extLst>
              <a:ext uri="{FF2B5EF4-FFF2-40B4-BE49-F238E27FC236}">
                <a16:creationId xmlns:a16="http://schemas.microsoft.com/office/drawing/2014/main" id="{D89393EB-A29A-6072-7D4D-B9EDF46F1E82}"/>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7944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469C-15FE-F5C0-23FB-FE9A4552B8D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F1C6D4-D736-EA55-2C27-E29623AE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451C-BD62-74B0-F40A-93C094893695}"/>
              </a:ext>
            </a:extLst>
          </p:cNvPr>
          <p:cNvSpPr>
            <a:spLocks noGrp="1"/>
          </p:cNvSpPr>
          <p:nvPr>
            <p:ph type="dt" sz="half" idx="10"/>
          </p:nvPr>
        </p:nvSpPr>
        <p:spPr>
          <a:xfrm>
            <a:off x="8664663" y="6173787"/>
            <a:ext cx="1847850" cy="365125"/>
          </a:xfrm>
          <a:prstGeom prst="rect">
            <a:avLst/>
          </a:prstGeom>
        </p:spPr>
        <p:txBody>
          <a:bodyPr/>
          <a:lstStyle/>
          <a:p>
            <a:pPr algn="r"/>
            <a:r>
              <a:rPr lang="en-US" dirty="0"/>
              <a:t>Date</a:t>
            </a:r>
          </a:p>
        </p:txBody>
      </p:sp>
      <p:sp>
        <p:nvSpPr>
          <p:cNvPr id="5" name="Footer Placeholder 4">
            <a:extLst>
              <a:ext uri="{FF2B5EF4-FFF2-40B4-BE49-F238E27FC236}">
                <a16:creationId xmlns:a16="http://schemas.microsoft.com/office/drawing/2014/main" id="{1649AD2B-AB2E-400F-D9FE-5C4CF265873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18D99BAB-3185-A982-8C78-253B2F3C7FD1}"/>
              </a:ext>
            </a:extLst>
          </p:cNvPr>
          <p:cNvSpPr>
            <a:spLocks noGrp="1"/>
          </p:cNvSpPr>
          <p:nvPr>
            <p:ph type="sldNum" sz="quarter" idx="12"/>
          </p:nvPr>
        </p:nvSpPr>
        <p:spPr>
          <a:xfrm>
            <a:off x="291900" y="6173786"/>
            <a:ext cx="1263474" cy="365125"/>
          </a:xfrm>
        </p:spPr>
        <p:txBody>
          <a:bodyPr/>
          <a:lstStyle>
            <a:lvl1pPr algn="l">
              <a:defRPr/>
            </a:lvl1pPr>
          </a:lstStyle>
          <a:p>
            <a:fld id="{5874D6C6-B3A5-4F2C-A6BF-E3D57C3A1219}" type="slidenum">
              <a:rPr lang="en-US" smtClean="0"/>
              <a:pPr/>
              <a:t>‹#›</a:t>
            </a:fld>
            <a:endParaRPr lang="en-US" dirty="0"/>
          </a:p>
        </p:txBody>
      </p:sp>
      <p:sp>
        <p:nvSpPr>
          <p:cNvPr id="7" name="Content Placeholder 7">
            <a:extLst>
              <a:ext uri="{FF2B5EF4-FFF2-40B4-BE49-F238E27FC236}">
                <a16:creationId xmlns:a16="http://schemas.microsoft.com/office/drawing/2014/main" id="{7B325751-580D-3EA4-EC1B-C4F407659C21}"/>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06986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C4C9-F84D-807F-321F-210A7A3E0E60}"/>
              </a:ext>
            </a:extLst>
          </p:cNvPr>
          <p:cNvSpPr>
            <a:spLocks noGrp="1"/>
          </p:cNvSpPr>
          <p:nvPr>
            <p:ph type="title"/>
          </p:nvPr>
        </p:nvSpPr>
        <p:spPr>
          <a:xfrm>
            <a:off x="495300" y="1166813"/>
            <a:ext cx="10515600" cy="2852737"/>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2480F2-5197-4DDA-DD10-9A50437ADA24}"/>
              </a:ext>
            </a:extLst>
          </p:cNvPr>
          <p:cNvSpPr>
            <a:spLocks noGrp="1"/>
          </p:cNvSpPr>
          <p:nvPr>
            <p:ph type="body" idx="1"/>
          </p:nvPr>
        </p:nvSpPr>
        <p:spPr>
          <a:xfrm>
            <a:off x="495300" y="4208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D068F-A341-B8A2-CEC3-BFF0004B8BB7}"/>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28805DE0-BF33-B946-8DEC-A2B52BC4AFA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CD84A24E-2B10-4851-C3D8-B27CC6BAE41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10553A9-C9FD-AF8E-8836-7BDF05209AD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33319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A2B-9E0E-F24B-A2D2-41F7A3745624}"/>
              </a:ext>
            </a:extLst>
          </p:cNvPr>
          <p:cNvSpPr>
            <a:spLocks noGrp="1"/>
          </p:cNvSpPr>
          <p:nvPr>
            <p:ph type="title"/>
          </p:nvPr>
        </p:nvSpPr>
        <p:spPr>
          <a:xfrm>
            <a:off x="457200" y="1084262"/>
            <a:ext cx="104394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95A8399-8523-6556-760B-4AC704559AC1}"/>
              </a:ext>
            </a:extLst>
          </p:cNvPr>
          <p:cNvSpPr>
            <a:spLocks noGrp="1"/>
          </p:cNvSpPr>
          <p:nvPr>
            <p:ph sz="half" idx="1"/>
          </p:nvPr>
        </p:nvSpPr>
        <p:spPr>
          <a:xfrm>
            <a:off x="4572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9D4714-4A1D-1DD6-96EE-FEAC30FA01C2}"/>
              </a:ext>
            </a:extLst>
          </p:cNvPr>
          <p:cNvSpPr>
            <a:spLocks noGrp="1"/>
          </p:cNvSpPr>
          <p:nvPr>
            <p:ph sz="half" idx="2"/>
          </p:nvPr>
        </p:nvSpPr>
        <p:spPr>
          <a:xfrm>
            <a:off x="57150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81FFC6-8C37-1E6E-CA34-F4B262E2BBE0}"/>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A371891A-E74B-6211-9F62-67FD6890CF76}"/>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7DEF758D-1A71-9285-16FF-C49D7D166F69}"/>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BBE0EC9B-EB3C-2CD4-FC30-8AE4D244A723}"/>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408487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EC55-4C74-EDEC-1928-56034ED14E52}"/>
              </a:ext>
            </a:extLst>
          </p:cNvPr>
          <p:cNvSpPr>
            <a:spLocks noGrp="1"/>
          </p:cNvSpPr>
          <p:nvPr>
            <p:ph type="title"/>
          </p:nvPr>
        </p:nvSpPr>
        <p:spPr>
          <a:xfrm>
            <a:off x="285750" y="1011237"/>
            <a:ext cx="1043066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4E3D4-F895-D4F8-7C41-86D0C3874330}"/>
              </a:ext>
            </a:extLst>
          </p:cNvPr>
          <p:cNvSpPr>
            <a:spLocks noGrp="1"/>
          </p:cNvSpPr>
          <p:nvPr>
            <p:ph type="body" idx="1"/>
          </p:nvPr>
        </p:nvSpPr>
        <p:spPr>
          <a:xfrm>
            <a:off x="285750" y="237093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60679-75AB-0B8E-9AFE-8DEEB8F6BA87}"/>
              </a:ext>
            </a:extLst>
          </p:cNvPr>
          <p:cNvSpPr>
            <a:spLocks noGrp="1"/>
          </p:cNvSpPr>
          <p:nvPr>
            <p:ph sz="half" idx="2"/>
          </p:nvPr>
        </p:nvSpPr>
        <p:spPr>
          <a:xfrm>
            <a:off x="285750" y="3194843"/>
            <a:ext cx="5157787"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05827BE-2089-2649-1335-D432B118F834}"/>
              </a:ext>
            </a:extLst>
          </p:cNvPr>
          <p:cNvSpPr>
            <a:spLocks noGrp="1"/>
          </p:cNvSpPr>
          <p:nvPr>
            <p:ph type="body" sz="quarter" idx="3"/>
          </p:nvPr>
        </p:nvSpPr>
        <p:spPr>
          <a:xfrm>
            <a:off x="5533231" y="2377282"/>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0EDD-87BD-A90E-4462-B007A3080DE6}"/>
              </a:ext>
            </a:extLst>
          </p:cNvPr>
          <p:cNvSpPr>
            <a:spLocks noGrp="1"/>
          </p:cNvSpPr>
          <p:nvPr>
            <p:ph sz="quarter" idx="4"/>
          </p:nvPr>
        </p:nvSpPr>
        <p:spPr>
          <a:xfrm>
            <a:off x="5533231" y="3201194"/>
            <a:ext cx="5183188"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C3468AA-5C2B-B079-8731-0BD4B8BEB82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8" name="Footer Placeholder 7">
            <a:extLst>
              <a:ext uri="{FF2B5EF4-FFF2-40B4-BE49-F238E27FC236}">
                <a16:creationId xmlns:a16="http://schemas.microsoft.com/office/drawing/2014/main" id="{BD154972-710C-1376-A54C-74ED583F09A2}"/>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5B391596-3A56-38F9-4C64-4BE1551E4254}"/>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10" name="Content Placeholder 7">
            <a:extLst>
              <a:ext uri="{FF2B5EF4-FFF2-40B4-BE49-F238E27FC236}">
                <a16:creationId xmlns:a16="http://schemas.microsoft.com/office/drawing/2014/main" id="{35C5D3D4-11BC-F580-8587-0CFD5DB96846}"/>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58837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DA89-4D48-DC78-A89D-633D36536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45BA-8B42-56A3-3C47-E7B7C9A271D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57786EA5-25CA-2027-642C-6DFD0DA8B6D0}"/>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722ACD6C-119F-47F5-68D2-317CA215C9B2}"/>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6" name="Content Placeholder 7">
            <a:extLst>
              <a:ext uri="{FF2B5EF4-FFF2-40B4-BE49-F238E27FC236}">
                <a16:creationId xmlns:a16="http://schemas.microsoft.com/office/drawing/2014/main" id="{91008C72-B958-7105-65FC-261FCA3E55C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21283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5C4E0-453F-E17F-87E5-C55BDC08E37E}"/>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3" name="Footer Placeholder 2">
            <a:extLst>
              <a:ext uri="{FF2B5EF4-FFF2-40B4-BE49-F238E27FC236}">
                <a16:creationId xmlns:a16="http://schemas.microsoft.com/office/drawing/2014/main" id="{C142E468-9950-D5B3-08B9-4C00AEE0206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AAC8370-E475-0726-DE1B-0417EBA89F9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5" name="Content Placeholder 7">
            <a:extLst>
              <a:ext uri="{FF2B5EF4-FFF2-40B4-BE49-F238E27FC236}">
                <a16:creationId xmlns:a16="http://schemas.microsoft.com/office/drawing/2014/main" id="{E12EE421-C047-8E33-C8B3-C56B0ECBD988}"/>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4807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3044-967B-1C89-7F80-C4925D7194C3}"/>
              </a:ext>
            </a:extLst>
          </p:cNvPr>
          <p:cNvSpPr>
            <a:spLocks noGrp="1"/>
          </p:cNvSpPr>
          <p:nvPr>
            <p:ph type="title"/>
          </p:nvPr>
        </p:nvSpPr>
        <p:spPr>
          <a:xfrm>
            <a:off x="440530" y="101758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BA016-2BB9-3398-E4B5-CB1994C2ECEF}"/>
              </a:ext>
            </a:extLst>
          </p:cNvPr>
          <p:cNvSpPr>
            <a:spLocks noGrp="1"/>
          </p:cNvSpPr>
          <p:nvPr>
            <p:ph idx="1"/>
          </p:nvPr>
        </p:nvSpPr>
        <p:spPr>
          <a:xfrm>
            <a:off x="4497388" y="1017588"/>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7C71538-7DCD-BCFA-A8A0-0350D2105194}"/>
              </a:ext>
            </a:extLst>
          </p:cNvPr>
          <p:cNvSpPr>
            <a:spLocks noGrp="1"/>
          </p:cNvSpPr>
          <p:nvPr>
            <p:ph type="body" sz="half" idx="2"/>
          </p:nvPr>
        </p:nvSpPr>
        <p:spPr>
          <a:xfrm>
            <a:off x="443706" y="2706687"/>
            <a:ext cx="3932237" cy="31543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8DDA4-B5FD-02B7-A18F-82AD3895A94D}"/>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C70AF9F-B997-5D36-6677-9F0A7A566118}"/>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09D3E6FF-5630-5934-C1BE-7C20C7D5AC86}"/>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23050D4B-E43F-66EE-B869-DDA20656A3C5}"/>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273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E0BB-8257-026C-01E4-33C0C9E0C1E1}"/>
              </a:ext>
            </a:extLst>
          </p:cNvPr>
          <p:cNvSpPr>
            <a:spLocks noGrp="1"/>
          </p:cNvSpPr>
          <p:nvPr>
            <p:ph type="title"/>
          </p:nvPr>
        </p:nvSpPr>
        <p:spPr>
          <a:xfrm>
            <a:off x="443706" y="106283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0720C-BF26-7232-D9F1-D465960A447A}"/>
              </a:ext>
            </a:extLst>
          </p:cNvPr>
          <p:cNvSpPr>
            <a:spLocks noGrp="1"/>
          </p:cNvSpPr>
          <p:nvPr>
            <p:ph type="pic" idx="1"/>
          </p:nvPr>
        </p:nvSpPr>
        <p:spPr>
          <a:xfrm>
            <a:off x="4535488" y="1081882"/>
            <a:ext cx="6172200" cy="47982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E3609A4-2100-9478-1433-3D4F78AA0F71}"/>
              </a:ext>
            </a:extLst>
          </p:cNvPr>
          <p:cNvSpPr>
            <a:spLocks noGrp="1"/>
          </p:cNvSpPr>
          <p:nvPr>
            <p:ph type="body" sz="half" idx="2"/>
          </p:nvPr>
        </p:nvSpPr>
        <p:spPr>
          <a:xfrm>
            <a:off x="443705" y="2830512"/>
            <a:ext cx="3932237" cy="3049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E8F6-3BAB-47CA-7ECA-315504C857AF}"/>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D85A2D6-3BD9-34B6-6451-6BF72C915DEA}"/>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CF0A882B-BB73-5375-404E-96803F1A835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59DA1B97-3F1B-7D2D-F4D2-1E72383170FE}"/>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70051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38217-3114-F3B3-6618-21E954C8E04F}"/>
              </a:ext>
            </a:extLst>
          </p:cNvPr>
          <p:cNvSpPr>
            <a:spLocks noGrp="1"/>
          </p:cNvSpPr>
          <p:nvPr>
            <p:ph type="title"/>
          </p:nvPr>
        </p:nvSpPr>
        <p:spPr>
          <a:xfrm>
            <a:off x="457200" y="1084262"/>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0029FA-3321-26C1-752A-66D61C341FCD}"/>
              </a:ext>
            </a:extLst>
          </p:cNvPr>
          <p:cNvSpPr>
            <a:spLocks noGrp="1"/>
          </p:cNvSpPr>
          <p:nvPr>
            <p:ph type="body" idx="1"/>
          </p:nvPr>
        </p:nvSpPr>
        <p:spPr>
          <a:xfrm>
            <a:off x="457200" y="2568574"/>
            <a:ext cx="10515600" cy="3243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E6243D-5088-7AA8-632D-6B5040A3555B}"/>
              </a:ext>
            </a:extLst>
          </p:cNvPr>
          <p:cNvSpPr>
            <a:spLocks noGrp="1"/>
          </p:cNvSpPr>
          <p:nvPr>
            <p:ph type="dt" sz="half" idx="2"/>
          </p:nvPr>
        </p:nvSpPr>
        <p:spPr>
          <a:xfrm>
            <a:off x="285750" y="6173787"/>
            <a:ext cx="1847850" cy="365125"/>
          </a:xfrm>
          <a:prstGeom prst="rect">
            <a:avLst/>
          </a:prstGeom>
        </p:spPr>
        <p:txBody>
          <a:bodyPr vert="horz" lIns="91440" tIns="45720" rIns="91440" bIns="45720" rtlCol="0" anchor="ctr"/>
          <a:lstStyle>
            <a:lvl1pPr algn="l">
              <a:defRPr sz="1200" b="0" i="0">
                <a:solidFill>
                  <a:schemeClr val="bg1"/>
                </a:solidFill>
                <a:latin typeface="Helvetica" pitchFamily="2" charset="0"/>
              </a:defRPr>
            </a:lvl1pPr>
          </a:lstStyle>
          <a:p>
            <a:r>
              <a:rPr lang="en-US" dirty="0"/>
              <a:t>Date</a:t>
            </a:r>
          </a:p>
        </p:txBody>
      </p:sp>
      <p:sp>
        <p:nvSpPr>
          <p:cNvPr id="5" name="Footer Placeholder 4">
            <a:extLst>
              <a:ext uri="{FF2B5EF4-FFF2-40B4-BE49-F238E27FC236}">
                <a16:creationId xmlns:a16="http://schemas.microsoft.com/office/drawing/2014/main" id="{42BE79A9-24EC-EBCC-93CB-A95B4268E76C}"/>
              </a:ext>
            </a:extLst>
          </p:cNvPr>
          <p:cNvSpPr>
            <a:spLocks noGrp="1"/>
          </p:cNvSpPr>
          <p:nvPr>
            <p:ph type="ftr" sz="quarter" idx="3"/>
          </p:nvPr>
        </p:nvSpPr>
        <p:spPr>
          <a:xfrm>
            <a:off x="3657600" y="6173786"/>
            <a:ext cx="4114800" cy="365125"/>
          </a:xfrm>
          <a:prstGeom prst="rect">
            <a:avLst/>
          </a:prstGeom>
        </p:spPr>
        <p:txBody>
          <a:bodyPr vert="horz" lIns="91440" tIns="45720" rIns="91440" bIns="45720" rtlCol="0" anchor="ctr"/>
          <a:lstStyle>
            <a:lvl1pPr algn="ctr">
              <a:defRPr sz="1200" b="0" i="0">
                <a:solidFill>
                  <a:schemeClr val="bg1"/>
                </a:solidFill>
                <a:latin typeface="Helvetica" pitchFamily="2" charset="0"/>
              </a:defRPr>
            </a:lvl1pPr>
          </a:lstStyle>
          <a:p>
            <a:r>
              <a:rPr lang="en-US" dirty="0"/>
              <a:t>Presentation Title</a:t>
            </a:r>
          </a:p>
        </p:txBody>
      </p:sp>
      <p:sp>
        <p:nvSpPr>
          <p:cNvPr id="6" name="Slide Number Placeholder 5">
            <a:extLst>
              <a:ext uri="{FF2B5EF4-FFF2-40B4-BE49-F238E27FC236}">
                <a16:creationId xmlns:a16="http://schemas.microsoft.com/office/drawing/2014/main" id="{03DE3D14-D788-3D31-B637-6DD17834B35F}"/>
              </a:ext>
            </a:extLst>
          </p:cNvPr>
          <p:cNvSpPr>
            <a:spLocks noGrp="1"/>
          </p:cNvSpPr>
          <p:nvPr>
            <p:ph type="sldNum" sz="quarter" idx="4"/>
          </p:nvPr>
        </p:nvSpPr>
        <p:spPr>
          <a:xfrm>
            <a:off x="9246742" y="6173786"/>
            <a:ext cx="1263474" cy="365125"/>
          </a:xfrm>
          <a:prstGeom prst="rect">
            <a:avLst/>
          </a:prstGeom>
        </p:spPr>
        <p:txBody>
          <a:bodyPr vert="horz" lIns="91440" tIns="45720" rIns="91440" bIns="45720" rtlCol="0" anchor="ctr"/>
          <a:lstStyle>
            <a:lvl1pPr algn="r">
              <a:defRPr sz="1200" b="0" i="0">
                <a:solidFill>
                  <a:schemeClr val="bg1"/>
                </a:solidFill>
                <a:latin typeface="Helvetica" pitchFamily="2" charset="0"/>
              </a:defRPr>
            </a:lvl1pPr>
          </a:lstStyle>
          <a:p>
            <a:fld id="{213D27AB-2F89-4A61-9ED6-D01A0C23772D}" type="slidenum">
              <a:rPr lang="en-US" smtClean="0"/>
              <a:pPr/>
              <a:t>‹#›</a:t>
            </a:fld>
            <a:endParaRPr lang="en-US" dirty="0"/>
          </a:p>
        </p:txBody>
      </p:sp>
    </p:spTree>
    <p:extLst>
      <p:ext uri="{BB962C8B-B14F-4D97-AF65-F5344CB8AC3E}">
        <p14:creationId xmlns:p14="http://schemas.microsoft.com/office/powerpoint/2010/main" val="134935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 id="2147483659" r:id="rId12"/>
    <p:sldLayoutId id="2147483660" r:id="rId13"/>
    <p:sldLayoutId id="2147483661" r:id="rId14"/>
  </p:sldLayoutIdLst>
  <p:hf hdr="0"/>
  <p:txStyles>
    <p:titleStyle>
      <a:lvl1pPr algn="ctr" defTabSz="914400" rtl="0" eaLnBrk="1" latinLnBrk="0" hangingPunct="1">
        <a:lnSpc>
          <a:spcPct val="90000"/>
        </a:lnSpc>
        <a:spcBef>
          <a:spcPct val="0"/>
        </a:spcBef>
        <a:buNone/>
        <a:defRPr sz="3600" b="0" i="0" kern="1200">
          <a:solidFill>
            <a:schemeClr val="tx1"/>
          </a:solidFill>
          <a:latin typeface="Helvetica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xa7X00_QKWk?feature=oembed" TargetMode="External"/><Relationship Id="rId5" Type="http://schemas.openxmlformats.org/officeDocument/2006/relationships/image" Target="../media/image4.png"/><Relationship Id="rId4" Type="http://schemas.openxmlformats.org/officeDocument/2006/relationships/hyperlink" Target="https://www.youtube.com/watch?v=xa7X00_QKW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_ojGrGchyGc?feature=oembed" TargetMode="External"/><Relationship Id="rId5" Type="http://schemas.openxmlformats.org/officeDocument/2006/relationships/image" Target="../media/image4.png"/><Relationship Id="rId4" Type="http://schemas.openxmlformats.org/officeDocument/2006/relationships/hyperlink" Target="https://www.youtube.com/watch?v=_ojGrGchyGc"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4.png"/><Relationship Id="rId4" Type="http://schemas.openxmlformats.org/officeDocument/2006/relationships/image" Target="../media/image24.png"/><Relationship Id="rId9" Type="http://schemas.openxmlformats.org/officeDocument/2006/relationships/image" Target="../media/image29.svg"/></Relationships>
</file>

<file path=ppt/slides/_rels/slide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asyread.drugabuse.gov/content/what-addic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ideo" Target="https://www.youtube.com/embed/31GdwcBdwRo?feature=oembed" TargetMode="External"/><Relationship Id="rId5" Type="http://schemas.openxmlformats.org/officeDocument/2006/relationships/image" Target="../media/image4.png"/><Relationship Id="rId4" Type="http://schemas.openxmlformats.org/officeDocument/2006/relationships/hyperlink" Target="https://youtu.be/31GdwcBdwR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aw.lis.virginia.gov/vacode/54.1-3408/"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REVIVE@dbhds.virginia.gov"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HUngLgGRJpo?feature=oembed" TargetMode="External"/><Relationship Id="rId5" Type="http://schemas.openxmlformats.org/officeDocument/2006/relationships/image" Target="../media/image4.png"/><Relationship Id="rId4" Type="http://schemas.openxmlformats.org/officeDocument/2006/relationships/hyperlink" Target="https://youtu.be/HUngLgGRJp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ABB42A-43E5-3956-FCE8-D06F06E350F5}"/>
              </a:ext>
            </a:extLst>
          </p:cNvPr>
          <p:cNvSpPr>
            <a:spLocks noGrp="1"/>
          </p:cNvSpPr>
          <p:nvPr>
            <p:ph type="subTitle" idx="1"/>
          </p:nvPr>
        </p:nvSpPr>
        <p:spPr/>
        <p:txBody>
          <a:bodyPr/>
          <a:lstStyle/>
          <a:p>
            <a:pPr rtl="1"/>
            <a:r>
              <a:rPr lang="ar" dirty="0">
                <a:solidFill>
                  <a:schemeClr val="accent1">
                    <a:lumMod val="75000"/>
                  </a:schemeClr>
                </a:solidFill>
              </a:rPr>
              <a:t>برنامج التثقيف بشأن الجرعة الزائدة من المواد الأفيونية والنالوكسون في فيرجينيا</a:t>
            </a:r>
          </a:p>
          <a:p>
            <a:pPr rtl="1"/>
            <a:r>
              <a:rPr lang="ar" dirty="0">
                <a:solidFill>
                  <a:schemeClr val="accent1">
                    <a:lumMod val="75000"/>
                  </a:schemeClr>
                </a:solidFill>
              </a:rPr>
              <a:t>تدريب للمسعف غير المحترف</a:t>
            </a:r>
          </a:p>
        </p:txBody>
      </p:sp>
      <p:sp>
        <p:nvSpPr>
          <p:cNvPr id="6" name="Slide Number Placeholder 5">
            <a:extLst>
              <a:ext uri="{FF2B5EF4-FFF2-40B4-BE49-F238E27FC236}">
                <a16:creationId xmlns:a16="http://schemas.microsoft.com/office/drawing/2014/main" id="{E48C32EF-6302-AEEA-75A0-DE1CC58E6611}"/>
              </a:ext>
            </a:extLst>
          </p:cNvPr>
          <p:cNvSpPr>
            <a:spLocks noGrp="1"/>
          </p:cNvSpPr>
          <p:nvPr>
            <p:ph type="sldNum" sz="quarter" idx="12"/>
          </p:nvPr>
        </p:nvSpPr>
        <p:spPr/>
        <p:txBody>
          <a:bodyPr/>
          <a:lstStyle/>
          <a:p>
            <a:fld id="{5874D6C6-B3A5-4F2C-A6BF-E3D57C3A1219}" type="slidenum">
              <a:rPr lang="en-US" smtClean="0"/>
              <a:t>1</a:t>
            </a:fld>
            <a:endParaRPr lang="ar" dirty="0"/>
          </a:p>
        </p:txBody>
      </p:sp>
      <p:pic>
        <p:nvPicPr>
          <p:cNvPr id="4" name="Picture 3" descr="A picture containing text, clock&#10;&#10;Description automatically generated">
            <a:extLst>
              <a:ext uri="{FF2B5EF4-FFF2-40B4-BE49-F238E27FC236}">
                <a16:creationId xmlns:a16="http://schemas.microsoft.com/office/drawing/2014/main" id="{CA4ADC71-2966-448B-9E84-552516EAB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531" y="1926909"/>
            <a:ext cx="4639112" cy="1502091"/>
          </a:xfrm>
          <a:prstGeom prst="rect">
            <a:avLst/>
          </a:prstGeom>
        </p:spPr>
      </p:pic>
    </p:spTree>
    <p:extLst>
      <p:ext uri="{BB962C8B-B14F-4D97-AF65-F5344CB8AC3E}">
        <p14:creationId xmlns:p14="http://schemas.microsoft.com/office/powerpoint/2010/main" val="3417622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11BFDE-809E-48F5-91BE-BEDF4F0E6442}"/>
              </a:ext>
            </a:extLst>
          </p:cNvPr>
          <p:cNvSpPr>
            <a:spLocks noGrp="1"/>
          </p:cNvSpPr>
          <p:nvPr>
            <p:ph type="sldNum" sz="quarter" idx="12"/>
          </p:nvPr>
        </p:nvSpPr>
        <p:spPr>
          <a:xfrm>
            <a:off x="278233" y="6173786"/>
            <a:ext cx="1263474" cy="365125"/>
          </a:xfrm>
        </p:spPr>
        <p:txBody>
          <a:bodyPr/>
          <a:lstStyle/>
          <a:p>
            <a:pPr algn="l"/>
            <a:fld id="{5874D6C6-B3A5-4F2C-A6BF-E3D57C3A1219}" type="slidenum">
              <a:rPr lang="en-US" smtClean="0"/>
              <a:pPr algn="l"/>
              <a:t>10</a:t>
            </a:fld>
            <a:endParaRPr lang="ar" dirty="0"/>
          </a:p>
        </p:txBody>
      </p:sp>
      <p:sp>
        <p:nvSpPr>
          <p:cNvPr id="8" name="TextBox 7">
            <a:extLst>
              <a:ext uri="{FF2B5EF4-FFF2-40B4-BE49-F238E27FC236}">
                <a16:creationId xmlns:a16="http://schemas.microsoft.com/office/drawing/2014/main" id="{CF24E2C0-3C81-407E-B3B3-54232A59B030}"/>
              </a:ext>
            </a:extLst>
          </p:cNvPr>
          <p:cNvSpPr txBox="1"/>
          <p:nvPr/>
        </p:nvSpPr>
        <p:spPr>
          <a:xfrm rot="5400000" flipH="1">
            <a:off x="251222" y="4014340"/>
            <a:ext cx="3678023" cy="371316"/>
          </a:xfrm>
          <a:prstGeom prst="rect">
            <a:avLst/>
          </a:prstGeom>
          <a:noFill/>
        </p:spPr>
        <p:txBody>
          <a:bodyPr vert="horz" wrap="square" rtlCol="0">
            <a:spAutoFit/>
          </a:bodyPr>
          <a:lstStyle/>
          <a:p>
            <a:pPr rtl="1"/>
            <a:r>
              <a:rPr lang="ar" sz="900" dirty="0"/>
              <a:t>https://www.vdh.virginia.gov/content/uploads/sites/18/2023/07/Quarterly-Drug-Death-Report-FINAL-Q1-2023.pdf</a:t>
            </a:r>
          </a:p>
        </p:txBody>
      </p:sp>
      <p:pic>
        <p:nvPicPr>
          <p:cNvPr id="6" name="Picture 5">
            <a:extLst>
              <a:ext uri="{FF2B5EF4-FFF2-40B4-BE49-F238E27FC236}">
                <a16:creationId xmlns:a16="http://schemas.microsoft.com/office/drawing/2014/main" id="{F9902D9B-5CD9-4386-9E71-A1D4C7F8C2B4}"/>
              </a:ext>
            </a:extLst>
          </p:cNvPr>
          <p:cNvPicPr>
            <a:picLocks noChangeAspect="1"/>
          </p:cNvPicPr>
          <p:nvPr/>
        </p:nvPicPr>
        <p:blipFill>
          <a:blip r:embed="rId2"/>
          <a:stretch>
            <a:fillRect/>
          </a:stretch>
        </p:blipFill>
        <p:spPr>
          <a:xfrm>
            <a:off x="8986084" y="437304"/>
            <a:ext cx="1524132" cy="493819"/>
          </a:xfrm>
          <a:prstGeom prst="rect">
            <a:avLst/>
          </a:prstGeom>
        </p:spPr>
      </p:pic>
      <p:pic>
        <p:nvPicPr>
          <p:cNvPr id="2" name="Picture 1">
            <a:extLst>
              <a:ext uri="{FF2B5EF4-FFF2-40B4-BE49-F238E27FC236}">
                <a16:creationId xmlns:a16="http://schemas.microsoft.com/office/drawing/2014/main" id="{CA4B0758-29A0-58A2-DDCF-CE5EB52AA8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04527" y="1003278"/>
            <a:ext cx="6903639" cy="5170508"/>
          </a:xfrm>
          <a:prstGeom prst="rect">
            <a:avLst/>
          </a:prstGeom>
        </p:spPr>
      </p:pic>
      <p:sp>
        <p:nvSpPr>
          <p:cNvPr id="5" name="文本框 1">
            <a:extLst>
              <a:ext uri="{FF2B5EF4-FFF2-40B4-BE49-F238E27FC236}">
                <a16:creationId xmlns:a16="http://schemas.microsoft.com/office/drawing/2014/main" id="{AA4F185E-3EA1-5013-784E-6A161B62D639}"/>
              </a:ext>
            </a:extLst>
          </p:cNvPr>
          <p:cNvSpPr txBox="1"/>
          <p:nvPr/>
        </p:nvSpPr>
        <p:spPr>
          <a:xfrm>
            <a:off x="4640580" y="1164803"/>
            <a:ext cx="2400300" cy="446276"/>
          </a:xfrm>
          <a:prstGeom prst="rect">
            <a:avLst/>
          </a:prstGeom>
          <a:noFill/>
        </p:spPr>
        <p:txBody>
          <a:bodyPr wrap="square" rtlCol="0">
            <a:spAutoFit/>
          </a:bodyPr>
          <a:lstStyle/>
          <a:p>
            <a:pPr algn="ctr" rtl="1"/>
            <a:r>
              <a:rPr lang="ar" altLang="zh-CN" sz="2300" b="1" dirty="0">
                <a:solidFill>
                  <a:srgbClr val="003D80"/>
                </a:solidFill>
                <a:latin typeface="Calibri" panose="020F0502020204030204" pitchFamily="34" charset="0"/>
                <a:cs typeface="Calibri" panose="020F0502020204030204" pitchFamily="34" charset="0"/>
              </a:rPr>
              <a:t>جميع المواد الأفيونية</a:t>
            </a:r>
            <a:endParaRPr lang="zh-CN" altLang="en-US" sz="2300" b="1" dirty="0">
              <a:solidFill>
                <a:srgbClr val="003D80"/>
              </a:solidFill>
              <a:latin typeface="Calibri" panose="020F0502020204030204" pitchFamily="34" charset="0"/>
              <a:cs typeface="Calibri" panose="020F0502020204030204" pitchFamily="34" charset="0"/>
            </a:endParaRPr>
          </a:p>
        </p:txBody>
      </p:sp>
      <p:sp>
        <p:nvSpPr>
          <p:cNvPr id="7" name="文本框 8">
            <a:extLst>
              <a:ext uri="{FF2B5EF4-FFF2-40B4-BE49-F238E27FC236}">
                <a16:creationId xmlns:a16="http://schemas.microsoft.com/office/drawing/2014/main" id="{C0333B90-3AB0-EEE9-190E-3973D5F6CC93}"/>
              </a:ext>
            </a:extLst>
          </p:cNvPr>
          <p:cNvSpPr txBox="1"/>
          <p:nvPr/>
        </p:nvSpPr>
        <p:spPr>
          <a:xfrm>
            <a:off x="2715895" y="1544320"/>
            <a:ext cx="6553200" cy="656590"/>
          </a:xfrm>
          <a:prstGeom prst="rect">
            <a:avLst/>
          </a:prstGeom>
          <a:noFill/>
        </p:spPr>
        <p:txBody>
          <a:bodyPr wrap="square" rtlCol="0">
            <a:spAutoFit/>
          </a:bodyPr>
          <a:lstStyle/>
          <a:p>
            <a:pPr algn="r" rtl="1">
              <a:lnSpc>
                <a:spcPts val="1100"/>
              </a:lnSpc>
            </a:pPr>
            <a:r>
              <a:rPr lang="ar" altLang="zh-CN" sz="1000" dirty="0">
                <a:solidFill>
                  <a:schemeClr val="bg1"/>
                </a:solidFill>
                <a:latin typeface="Calibri" panose="020F0502020204030204" pitchFamily="34" charset="0"/>
                <a:cs typeface="Calibri" panose="020F0502020204030204" pitchFamily="34" charset="0"/>
              </a:rPr>
              <a:t>من عام 2007 إلى عام 2015، شكلت المواد الأفيونية (الفنتانيل والهيروين و U-47700 و/أو واحد أو أكثر من المواد الأفيونية الموصوفة) حوالي 75% من جميع الجرعات الزائدة من المخدرات المميتة سنويًا في ولاية فرجينيا. وبأي حال، تتزايد هذه النسبة كل عام بسبب الزيادة الكبيرة في جرعات الفنتانيل و/أو الهيروين الزائدة المميتة التي بدأت في أواخر عام 2013 وأوائل عام 2014. في عام 2022، كانت نسبة 81.7% من جميع الجرعات الزائدة المميتة من أي مادة، ناتجة عن مادة أفيونية واحدة أو أكثر. انخفض عدد الجرعات الزائدة من المواد الأفيونية المميتة في عام 2022 بنسبة 3.9% عن العام السابق.</a:t>
            </a:r>
            <a:endParaRPr lang="zh-CN" altLang="en-US" sz="1000" dirty="0">
              <a:solidFill>
                <a:schemeClr val="bg1"/>
              </a:solidFill>
              <a:latin typeface="Calibri" panose="020F0502020204030204" pitchFamily="34" charset="0"/>
              <a:cs typeface="Calibri" panose="020F0502020204030204" pitchFamily="34" charset="0"/>
            </a:endParaRPr>
          </a:p>
        </p:txBody>
      </p:sp>
      <p:sp>
        <p:nvSpPr>
          <p:cNvPr id="9" name="文本框 11">
            <a:extLst>
              <a:ext uri="{FF2B5EF4-FFF2-40B4-BE49-F238E27FC236}">
                <a16:creationId xmlns:a16="http://schemas.microsoft.com/office/drawing/2014/main" id="{23C1BD78-B832-B2DA-4114-FB694A3B8FA9}"/>
              </a:ext>
            </a:extLst>
          </p:cNvPr>
          <p:cNvSpPr txBox="1"/>
          <p:nvPr/>
        </p:nvSpPr>
        <p:spPr>
          <a:xfrm>
            <a:off x="3274060" y="2334759"/>
            <a:ext cx="5547360" cy="600164"/>
          </a:xfrm>
          <a:prstGeom prst="rect">
            <a:avLst/>
          </a:prstGeom>
          <a:noFill/>
        </p:spPr>
        <p:txBody>
          <a:bodyPr wrap="square" rtlCol="0">
            <a:spAutoFit/>
          </a:bodyPr>
          <a:lstStyle/>
          <a:p>
            <a:pPr algn="ctr" rtl="1"/>
            <a:r>
              <a:rPr lang="ar" altLang="zh-CN" sz="1100" b="1" dirty="0">
                <a:solidFill>
                  <a:schemeClr val="bg2">
                    <a:lumMod val="10000"/>
                  </a:schemeClr>
                </a:solidFill>
                <a:latin typeface="Calibri" panose="020F0502020204030204" pitchFamily="34" charset="0"/>
                <a:cs typeface="Calibri" panose="020F0502020204030204" pitchFamily="34" charset="0"/>
              </a:rPr>
              <a:t>العدد الإجمالي للجرعات الزائدة من المواد الأفيونية المميتة مقسمة ربع سنويًا وحسب سنة الوفاة، 2007-2023*</a:t>
            </a:r>
          </a:p>
          <a:p>
            <a:pPr algn="ctr" rtl="1"/>
            <a:r>
              <a:rPr lang="ar" altLang="zh-CN" sz="1100" b="1" u="sng" dirty="0">
                <a:solidFill>
                  <a:schemeClr val="bg2">
                    <a:lumMod val="10000"/>
                  </a:schemeClr>
                </a:solidFill>
                <a:latin typeface="Calibri" panose="020F0502020204030204" pitchFamily="34" charset="0"/>
                <a:cs typeface="Calibri" panose="020F0502020204030204" pitchFamily="34" charset="0"/>
              </a:rPr>
              <a:t>بيانات عام 2023 هي إجمالي متوقع للعام بأكمله</a:t>
            </a:r>
          </a:p>
          <a:p>
            <a:pPr algn="ctr"/>
            <a:endParaRPr lang="zh-CN" altLang="en-US" sz="1100" b="1" dirty="0">
              <a:solidFill>
                <a:schemeClr val="bg2">
                  <a:lumMod val="10000"/>
                </a:schemeClr>
              </a:solidFill>
              <a:latin typeface="Calibri" panose="020F0502020204030204" pitchFamily="34" charset="0"/>
              <a:cs typeface="Calibri" panose="020F0502020204030204" pitchFamily="34" charset="0"/>
            </a:endParaRPr>
          </a:p>
        </p:txBody>
      </p:sp>
      <p:sp>
        <p:nvSpPr>
          <p:cNvPr id="10" name="文本框 18">
            <a:extLst>
              <a:ext uri="{FF2B5EF4-FFF2-40B4-BE49-F238E27FC236}">
                <a16:creationId xmlns:a16="http://schemas.microsoft.com/office/drawing/2014/main" id="{A9F2DEC6-6F44-BC4B-5B3E-8741B6641C70}"/>
              </a:ext>
            </a:extLst>
          </p:cNvPr>
          <p:cNvSpPr txBox="1"/>
          <p:nvPr/>
        </p:nvSpPr>
        <p:spPr>
          <a:xfrm>
            <a:off x="2843004" y="5378138"/>
            <a:ext cx="5273072" cy="555088"/>
          </a:xfrm>
          <a:prstGeom prst="rect">
            <a:avLst/>
          </a:prstGeom>
          <a:noFill/>
        </p:spPr>
        <p:txBody>
          <a:bodyPr wrap="square" rtlCol="0">
            <a:spAutoFit/>
          </a:bodyPr>
          <a:lstStyle/>
          <a:p>
            <a:pPr algn="r" rtl="1">
              <a:lnSpc>
                <a:spcPts val="640"/>
              </a:lnSpc>
            </a:pPr>
            <a:r>
              <a:rPr lang="ar" altLang="zh-CN" sz="600" dirty="0">
                <a:solidFill>
                  <a:schemeClr val="bg2">
                    <a:lumMod val="10000"/>
                  </a:schemeClr>
                </a:solidFill>
                <a:latin typeface="Calibri" panose="020F0502020204030204" pitchFamily="34" charset="0"/>
                <a:cs typeface="Calibri" panose="020F0502020204030204" pitchFamily="34" charset="0"/>
              </a:rPr>
              <a:t>¹ تشمل "جميع المواد الأفيونية" جميع أنواع الفنتانيل والهيروين والمواد الأفيونية التي تُصرف بوصفة طبية. U-47700. والمواد الأفيونية غير المحددة</a:t>
            </a:r>
          </a:p>
          <a:p>
            <a:pPr algn="r" rtl="1">
              <a:lnSpc>
                <a:spcPts val="640"/>
              </a:lnSpc>
            </a:pPr>
            <a:r>
              <a:rPr lang="ar" altLang="zh-CN" sz="600" dirty="0">
                <a:solidFill>
                  <a:schemeClr val="bg2">
                    <a:lumMod val="10000"/>
                  </a:schemeClr>
                </a:solidFill>
                <a:latin typeface="Calibri" panose="020F0502020204030204" pitchFamily="34" charset="0"/>
                <a:cs typeface="Calibri" panose="020F0502020204030204" pitchFamily="34" charset="0"/>
              </a:rPr>
              <a:t>² 'المواد الأفيونية غير المحددة هي فئة صغيرة من الوفيات التي لا يمكن فيها تحديد أن الوفاة ناجمة عن تعاطي الهيروين و/أو واحد أو أكثر من المواد الأفيونية الموصوفة طبيًا بسبب ظروف معينة للوفاة. الأكثر شيوعًا، هذه الظروف نتيجة للوفاة بعد عدة أيام من تعاطي جرعة زائدة، في OCME لا يمكن إجراء اختبار علم السموم لأن المواد قد تم استقلابها من جسم المتوفى.</a:t>
            </a:r>
          </a:p>
          <a:p>
            <a:pPr algn="r" rtl="1">
              <a:lnSpc>
                <a:spcPts val="640"/>
              </a:lnSpc>
            </a:pPr>
            <a:r>
              <a:rPr lang="ar" altLang="zh-CN" sz="600" dirty="0">
                <a:solidFill>
                  <a:schemeClr val="bg2">
                    <a:lumMod val="10000"/>
                  </a:schemeClr>
                </a:solidFill>
                <a:latin typeface="Calibri" panose="020F0502020204030204" pitchFamily="34" charset="0"/>
                <a:cs typeface="Calibri" panose="020F0502020204030204" pitchFamily="34" charset="0"/>
              </a:rPr>
              <a:t>لقد تغيرت أعداد المواد الأفيونية المميتة بشكل كبير عن التقارير السابقة بسبب إزالة الفنتانيل من فئة المواد الأفيونية الموصوفة طبيًا، بالإضافة إلى إضافة البوبرينورفين والليفيورفانول والميبيريدين. تمت إضافة البنتازوسين والبروبوكسيفين والتابنتادول إلى قائمة المواد الأفيونية الموصوفة طبيًا.</a:t>
            </a:r>
          </a:p>
          <a:p>
            <a:pPr algn="r">
              <a:lnSpc>
                <a:spcPts val="640"/>
              </a:lnSpc>
            </a:pPr>
            <a:endParaRPr lang="zh-CN" altLang="en-US" sz="600"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592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11</a:t>
            </a:fld>
            <a:endParaRPr lang="ar"/>
          </a:p>
        </p:txBody>
      </p:sp>
      <p:sp>
        <p:nvSpPr>
          <p:cNvPr id="9" name="Title 1">
            <a:extLst>
              <a:ext uri="{FF2B5EF4-FFF2-40B4-BE49-F238E27FC236}">
                <a16:creationId xmlns:a16="http://schemas.microsoft.com/office/drawing/2014/main" id="{C6D7639B-EC7D-4FFA-B5E6-B902CE751EC6}"/>
              </a:ext>
            </a:extLst>
          </p:cNvPr>
          <p:cNvSpPr>
            <a:spLocks noGrp="1"/>
          </p:cNvSpPr>
          <p:nvPr>
            <p:ph type="title"/>
          </p:nvPr>
        </p:nvSpPr>
        <p:spPr>
          <a:xfrm>
            <a:off x="291900" y="1375779"/>
            <a:ext cx="4114799" cy="2053221"/>
          </a:xfrm>
        </p:spPr>
        <p:style>
          <a:lnRef idx="1">
            <a:schemeClr val="accent2"/>
          </a:lnRef>
          <a:fillRef idx="2">
            <a:schemeClr val="accent2"/>
          </a:fillRef>
          <a:effectRef idx="1">
            <a:schemeClr val="accent2"/>
          </a:effectRef>
          <a:fontRef idx="minor">
            <a:schemeClr val="dk1"/>
          </a:fontRef>
        </p:style>
        <p:txBody>
          <a:bodyPr/>
          <a:lstStyle/>
          <a:p>
            <a:pPr rtl="1"/>
            <a:r>
              <a:rPr lang="ar" dirty="0">
                <a:latin typeface="Helvetica" pitchFamily="2" charset="0"/>
              </a:rPr>
              <a:t>ما المقصود بجرعة زائدة من المواد الأفيونية؟</a:t>
            </a:r>
          </a:p>
        </p:txBody>
      </p:sp>
      <p:pic>
        <p:nvPicPr>
          <p:cNvPr id="4" name="Picture 3">
            <a:extLst>
              <a:ext uri="{FF2B5EF4-FFF2-40B4-BE49-F238E27FC236}">
                <a16:creationId xmlns:a16="http://schemas.microsoft.com/office/drawing/2014/main" id="{AF8B9FB4-D95E-485C-9DEC-8A8F32AB9CEF}"/>
              </a:ext>
            </a:extLst>
          </p:cNvPr>
          <p:cNvPicPr>
            <a:picLocks noChangeAspect="1"/>
          </p:cNvPicPr>
          <p:nvPr/>
        </p:nvPicPr>
        <p:blipFill>
          <a:blip r:embed="rId2"/>
          <a:stretch>
            <a:fillRect/>
          </a:stretch>
        </p:blipFill>
        <p:spPr>
          <a:xfrm>
            <a:off x="8986084" y="464057"/>
            <a:ext cx="1524132" cy="493819"/>
          </a:xfrm>
          <a:prstGeom prst="rect">
            <a:avLst/>
          </a:prstGeom>
        </p:spPr>
      </p:pic>
      <p:sp>
        <p:nvSpPr>
          <p:cNvPr id="8" name="Content Placeholder 7">
            <a:extLst>
              <a:ext uri="{FF2B5EF4-FFF2-40B4-BE49-F238E27FC236}">
                <a16:creationId xmlns:a16="http://schemas.microsoft.com/office/drawing/2014/main" id="{5F570F6B-EDA4-1028-3171-CA722A871669}"/>
              </a:ext>
            </a:extLst>
          </p:cNvPr>
          <p:cNvSpPr>
            <a:spLocks noGrp="1"/>
          </p:cNvSpPr>
          <p:nvPr>
            <p:ph idx="1"/>
          </p:nvPr>
        </p:nvSpPr>
        <p:spPr/>
        <p:txBody>
          <a:bodyPr/>
          <a:lstStyle/>
          <a:p>
            <a:endParaRPr lang="en-US"/>
          </a:p>
        </p:txBody>
      </p:sp>
      <p:pic>
        <p:nvPicPr>
          <p:cNvPr id="11" name="Content Placeholder 6">
            <a:extLst>
              <a:ext uri="{FF2B5EF4-FFF2-40B4-BE49-F238E27FC236}">
                <a16:creationId xmlns:a16="http://schemas.microsoft.com/office/drawing/2014/main" id="{121DBB55-8EA0-4BB1-82EE-4C62B73C22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21409" y="1080994"/>
            <a:ext cx="6751364" cy="5092791"/>
          </a:xfrm>
          <a:prstGeom prst="rect">
            <a:avLst/>
          </a:prstGeom>
        </p:spPr>
      </p:pic>
      <p:sp>
        <p:nvSpPr>
          <p:cNvPr id="13" name="文本框 1">
            <a:extLst>
              <a:ext uri="{FF2B5EF4-FFF2-40B4-BE49-F238E27FC236}">
                <a16:creationId xmlns:a16="http://schemas.microsoft.com/office/drawing/2014/main" id="{39E47B10-58B2-43D9-9B9D-09948B4ED54C}"/>
              </a:ext>
            </a:extLst>
          </p:cNvPr>
          <p:cNvSpPr txBox="1"/>
          <p:nvPr/>
        </p:nvSpPr>
        <p:spPr>
          <a:xfrm>
            <a:off x="5257976" y="1464198"/>
            <a:ext cx="2288133" cy="677108"/>
          </a:xfrm>
          <a:prstGeom prst="rect">
            <a:avLst/>
          </a:prstGeom>
          <a:noFill/>
        </p:spPr>
        <p:txBody>
          <a:bodyPr wrap="square" rtlCol="0">
            <a:spAutoFit/>
          </a:bodyPr>
          <a:lstStyle/>
          <a:p>
            <a:pPr algn="r" rtl="1"/>
            <a:r>
              <a:rPr lang="ar" altLang="zh-CN" sz="1900" b="1" dirty="0">
                <a:solidFill>
                  <a:schemeClr val="bg2">
                    <a:lumMod val="10000"/>
                  </a:schemeClr>
                </a:solidFill>
                <a:latin typeface="Calibri" panose="020F0502020204030204" pitchFamily="34" charset="0"/>
                <a:cs typeface="Calibri" panose="020F0502020204030204" pitchFamily="34" charset="0"/>
              </a:rPr>
              <a:t>المادة الأفيونية تلائم المستقبلات تمامًا</a:t>
            </a:r>
            <a:endParaRPr lang="zh-CN" altLang="en-US" sz="1900" b="1" dirty="0">
              <a:solidFill>
                <a:schemeClr val="bg2">
                  <a:lumMod val="10000"/>
                </a:schemeClr>
              </a:solidFill>
              <a:latin typeface="Calibri" panose="020F0502020204030204" pitchFamily="34" charset="0"/>
              <a:cs typeface="Calibri" panose="020F0502020204030204" pitchFamily="34" charset="0"/>
            </a:endParaRPr>
          </a:p>
        </p:txBody>
      </p:sp>
      <p:sp>
        <p:nvSpPr>
          <p:cNvPr id="14" name="文本框 9">
            <a:extLst>
              <a:ext uri="{FF2B5EF4-FFF2-40B4-BE49-F238E27FC236}">
                <a16:creationId xmlns:a16="http://schemas.microsoft.com/office/drawing/2014/main" id="{2E010D92-AB62-4AB0-9FA6-B23559E7959B}"/>
              </a:ext>
            </a:extLst>
          </p:cNvPr>
          <p:cNvSpPr txBox="1"/>
          <p:nvPr/>
        </p:nvSpPr>
        <p:spPr>
          <a:xfrm>
            <a:off x="4461252" y="4805426"/>
            <a:ext cx="2702689" cy="677108"/>
          </a:xfrm>
          <a:prstGeom prst="rect">
            <a:avLst/>
          </a:prstGeom>
          <a:noFill/>
        </p:spPr>
        <p:txBody>
          <a:bodyPr wrap="square" rtlCol="0">
            <a:spAutoFit/>
          </a:bodyPr>
          <a:lstStyle/>
          <a:p>
            <a:pPr algn="ctr" rtl="1"/>
            <a:r>
              <a:rPr lang="ar" altLang="zh-CN" sz="1900" b="1" dirty="0">
                <a:solidFill>
                  <a:schemeClr val="bg2">
                    <a:lumMod val="10000"/>
                  </a:schemeClr>
                </a:solidFill>
                <a:latin typeface="Calibri" panose="020F0502020204030204" pitchFamily="34" charset="0"/>
                <a:cs typeface="Calibri" panose="020F0502020204030204" pitchFamily="34" charset="0"/>
              </a:rPr>
              <a:t>مستقبلات المادة الأفيونية</a:t>
            </a:r>
          </a:p>
          <a:p>
            <a:pPr algn="ctr" rtl="1"/>
            <a:r>
              <a:rPr lang="ar" altLang="zh-CN" sz="1900" b="1" dirty="0">
                <a:solidFill>
                  <a:schemeClr val="bg2">
                    <a:lumMod val="10000"/>
                  </a:schemeClr>
                </a:solidFill>
                <a:latin typeface="Calibri" panose="020F0502020204030204" pitchFamily="34" charset="0"/>
                <a:cs typeface="Calibri" panose="020F0502020204030204" pitchFamily="34" charset="0"/>
              </a:rPr>
              <a:t>على الدماغ</a:t>
            </a:r>
          </a:p>
        </p:txBody>
      </p:sp>
      <p:sp>
        <p:nvSpPr>
          <p:cNvPr id="15" name="文本框 11">
            <a:extLst>
              <a:ext uri="{FF2B5EF4-FFF2-40B4-BE49-F238E27FC236}">
                <a16:creationId xmlns:a16="http://schemas.microsoft.com/office/drawing/2014/main" id="{E6470501-3714-48B3-8CFD-070855673F71}"/>
              </a:ext>
            </a:extLst>
          </p:cNvPr>
          <p:cNvSpPr txBox="1"/>
          <p:nvPr/>
        </p:nvSpPr>
        <p:spPr>
          <a:xfrm>
            <a:off x="8882782" y="3850513"/>
            <a:ext cx="2255318" cy="1977464"/>
          </a:xfrm>
          <a:prstGeom prst="rect">
            <a:avLst/>
          </a:prstGeom>
          <a:noFill/>
        </p:spPr>
        <p:txBody>
          <a:bodyPr wrap="square" rtlCol="0">
            <a:spAutoFit/>
          </a:bodyPr>
          <a:lstStyle/>
          <a:p>
            <a:pPr algn="r" rtl="1">
              <a:lnSpc>
                <a:spcPts val="2100"/>
              </a:lnSpc>
            </a:pPr>
            <a:r>
              <a:rPr lang="ar" altLang="zh-CN" sz="1900" b="1" dirty="0">
                <a:solidFill>
                  <a:schemeClr val="bg2">
                    <a:lumMod val="10000"/>
                  </a:schemeClr>
                </a:solidFill>
                <a:latin typeface="Calibri" panose="020F0502020204030204" pitchFamily="34" charset="0"/>
                <a:cs typeface="Calibri" panose="020F0502020204030204" pitchFamily="34" charset="0"/>
              </a:rPr>
              <a:t>يحتوي الدماغ على الكثير من مستقبلات المواد الأفيونية. يؤدي دخول الكثير من المواد الأفيونية في عدد كبير جدًا من المستقبلات إلى إبطاء التنفس وإيقافه.</a:t>
            </a:r>
            <a:endParaRPr lang="zh-CN" altLang="en-US" sz="1900" b="1"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36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1296099" y="2521353"/>
            <a:ext cx="8393185" cy="1220137"/>
          </a:xfrm>
        </p:spPr>
        <p:txBody>
          <a:bodyPr>
            <a:noAutofit/>
          </a:bodyPr>
          <a:lstStyle/>
          <a:p>
            <a:pPr rtl="1"/>
            <a:r>
              <a:rPr lang="ar" sz="4000" dirty="0">
                <a:latin typeface="Helvetica" panose="020B0604020202020204" pitchFamily="34" charset="0"/>
                <a:cs typeface="Helvetica" panose="020B0604020202020204" pitchFamily="34" charset="0"/>
              </a:rPr>
              <a:t>ما عوامل الخطر التي يمكن أن تجعل 
الشخص أكثر عرضة لتناول جرعة زائدة؟</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12</a:t>
            </a:fld>
            <a:endParaRPr lang="ar"/>
          </a:p>
        </p:txBody>
      </p:sp>
      <p:pic>
        <p:nvPicPr>
          <p:cNvPr id="5" name="Picture 4">
            <a:extLst>
              <a:ext uri="{FF2B5EF4-FFF2-40B4-BE49-F238E27FC236}">
                <a16:creationId xmlns:a16="http://schemas.microsoft.com/office/drawing/2014/main" id="{CC3B4F10-6A5B-4118-8495-6D4B0749C1DA}"/>
              </a:ext>
            </a:extLst>
          </p:cNvPr>
          <p:cNvPicPr>
            <a:picLocks noChangeAspect="1"/>
          </p:cNvPicPr>
          <p:nvPr/>
        </p:nvPicPr>
        <p:blipFill>
          <a:blip r:embed="rId2"/>
          <a:stretch>
            <a:fillRect/>
          </a:stretch>
        </p:blipFill>
        <p:spPr>
          <a:xfrm>
            <a:off x="8986084" y="467170"/>
            <a:ext cx="1524132" cy="493819"/>
          </a:xfrm>
          <a:prstGeom prst="rect">
            <a:avLst/>
          </a:prstGeom>
        </p:spPr>
      </p:pic>
    </p:spTree>
    <p:extLst>
      <p:ext uri="{BB962C8B-B14F-4D97-AF65-F5344CB8AC3E}">
        <p14:creationId xmlns:p14="http://schemas.microsoft.com/office/powerpoint/2010/main" val="168812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normAutofit/>
          </a:bodyPr>
          <a:lstStyle/>
          <a:p>
            <a:pPr algn="r" rtl="1"/>
            <a:r>
              <a:rPr lang="ar" sz="3200" dirty="0"/>
              <a:t>بعض الأشخاص أكثر عرضة لخطر الإصابة بحالات الطوارئ المتعلقة بالجرعة الزائدة من المواد الأفيونية، بما في ذلك:</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p:txBody>
          <a:bodyPr/>
          <a:lstStyle/>
          <a:p>
            <a:pPr algn="r" rtl="1"/>
            <a:r>
              <a:rPr lang="ar" dirty="0"/>
              <a:t>الجرعات الزائدة السابقة</a:t>
            </a:r>
          </a:p>
          <a:p>
            <a:pPr algn="r" rtl="1"/>
            <a:r>
              <a:rPr lang="ar" dirty="0"/>
              <a:t>انخفاض التحمّل - المتعاطون السابقون الذين توقفوا عن التعاطي بسبب اتخاذ قرار الامتناع أو بسبب المرض أو العلاج أو السجن</a:t>
            </a:r>
          </a:p>
          <a:p>
            <a:pPr algn="r" rtl="1"/>
            <a:r>
              <a:rPr lang="ar" dirty="0"/>
              <a:t>خلط الأدوية - الجمع بين المواد الأفيونية والأدوية الأخرى، بما في ذلك الكحوليات أو المنشطات أو المهدئات. لا تلغي المنشطات والمهدئات تأثير بعضهما البعض عند تناولهما معًا</a:t>
            </a:r>
          </a:p>
          <a:p>
            <a:pPr algn="r" rtl="1"/>
            <a:r>
              <a:rPr lang="ar" dirty="0"/>
              <a:t>استخدامها وحدها</a:t>
            </a:r>
          </a:p>
          <a:p>
            <a:pPr algn="r" rtl="1"/>
            <a:r>
              <a:rPr lang="ar" dirty="0"/>
              <a:t>الاختلافات في التركيز أو الكمية أو التركيبات المتغيرة (على سبيل المثال، التحول من التركيبات سريعة المفعول إلى تركيبات ممتدة المفعول)</a:t>
            </a:r>
          </a:p>
          <a:p>
            <a:pPr algn="r" rtl="1"/>
            <a:r>
              <a:rPr lang="ar" dirty="0"/>
              <a:t>حالات طبية مثل أمراض الرئة المزمنة أو مشاكل الكُلى أو الكبد</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13</a:t>
            </a:fld>
            <a:endParaRPr lang="ar"/>
          </a:p>
        </p:txBody>
      </p:sp>
      <p:pic>
        <p:nvPicPr>
          <p:cNvPr id="7" name="Picture 6">
            <a:extLst>
              <a:ext uri="{FF2B5EF4-FFF2-40B4-BE49-F238E27FC236}">
                <a16:creationId xmlns:a16="http://schemas.microsoft.com/office/drawing/2014/main" id="{7FF8F3DE-FBBD-4C53-AD8B-C0C572BF3F82}"/>
              </a:ext>
            </a:extLst>
          </p:cNvPr>
          <p:cNvPicPr>
            <a:picLocks noChangeAspect="1"/>
          </p:cNvPicPr>
          <p:nvPr/>
        </p:nvPicPr>
        <p:blipFill>
          <a:blip r:embed="rId2"/>
          <a:stretch>
            <a:fillRect/>
          </a:stretch>
        </p:blipFill>
        <p:spPr>
          <a:xfrm>
            <a:off x="8986084" y="475403"/>
            <a:ext cx="1524132" cy="493819"/>
          </a:xfrm>
          <a:prstGeom prst="rect">
            <a:avLst/>
          </a:prstGeom>
        </p:spPr>
      </p:pic>
    </p:spTree>
    <p:extLst>
      <p:ext uri="{BB962C8B-B14F-4D97-AF65-F5344CB8AC3E}">
        <p14:creationId xmlns:p14="http://schemas.microsoft.com/office/powerpoint/2010/main" val="100987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1385832" y="1966586"/>
            <a:ext cx="8492647" cy="2508891"/>
          </a:xfrm>
        </p:spPr>
        <p:txBody>
          <a:bodyPr>
            <a:normAutofit/>
          </a:bodyPr>
          <a:lstStyle/>
          <a:p>
            <a:pPr rtl="1"/>
            <a:r>
              <a:rPr lang="ar" sz="4000" dirty="0">
                <a:latin typeface="Helvetica" panose="020B0604020202020204" pitchFamily="34" charset="0"/>
                <a:cs typeface="Helvetica" panose="020B0604020202020204" pitchFamily="34" charset="0"/>
              </a:rPr>
              <a:t>كيف يمكنك التمييز بين شخص منتشي و 
شخص تناول جرعة زائدة؟</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14</a:t>
            </a:fld>
            <a:endParaRPr lang="ar"/>
          </a:p>
        </p:txBody>
      </p:sp>
      <p:pic>
        <p:nvPicPr>
          <p:cNvPr id="5" name="Picture 4">
            <a:extLst>
              <a:ext uri="{FF2B5EF4-FFF2-40B4-BE49-F238E27FC236}">
                <a16:creationId xmlns:a16="http://schemas.microsoft.com/office/drawing/2014/main" id="{5D78F28B-F55B-49A1-A26D-28F26D42AFDC}"/>
              </a:ext>
            </a:extLst>
          </p:cNvPr>
          <p:cNvPicPr>
            <a:picLocks noChangeAspect="1"/>
          </p:cNvPicPr>
          <p:nvPr/>
        </p:nvPicPr>
        <p:blipFill>
          <a:blip r:embed="rId2"/>
          <a:stretch>
            <a:fillRect/>
          </a:stretch>
        </p:blipFill>
        <p:spPr>
          <a:xfrm>
            <a:off x="8986084" y="467171"/>
            <a:ext cx="1524132" cy="493819"/>
          </a:xfrm>
          <a:prstGeom prst="rect">
            <a:avLst/>
          </a:prstGeom>
        </p:spPr>
      </p:pic>
    </p:spTree>
    <p:extLst>
      <p:ext uri="{BB962C8B-B14F-4D97-AF65-F5344CB8AC3E}">
        <p14:creationId xmlns:p14="http://schemas.microsoft.com/office/powerpoint/2010/main" val="250732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C03070B4-A4D7-43CE-9FE4-859A431483F8}"/>
              </a:ext>
            </a:extLst>
          </p:cNvPr>
          <p:cNvGraphicFramePr>
            <a:graphicFrameLocks noGrp="1"/>
          </p:cNvGraphicFramePr>
          <p:nvPr>
            <p:ph idx="1"/>
            <p:extLst>
              <p:ext uri="{D42A27DB-BD31-4B8C-83A1-F6EECF244321}">
                <p14:modId xmlns:p14="http://schemas.microsoft.com/office/powerpoint/2010/main" val="3418112387"/>
              </p:ext>
            </p:extLst>
          </p:nvPr>
        </p:nvGraphicFramePr>
        <p:xfrm>
          <a:off x="648222" y="1240816"/>
          <a:ext cx="5257800" cy="3139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82306968"/>
                    </a:ext>
                  </a:extLst>
                </a:gridCol>
              </a:tblGrid>
              <a:tr h="370840">
                <a:tc>
                  <a:txBody>
                    <a:bodyPr/>
                    <a:lstStyle/>
                    <a:p>
                      <a:pPr algn="r" rtl="1"/>
                      <a:r>
                        <a:rPr lang="ar" dirty="0">
                          <a:latin typeface="Helvetica" pitchFamily="2" charset="0"/>
                        </a:rPr>
                        <a:t>جرعة زائدة</a:t>
                      </a:r>
                    </a:p>
                  </a:txBody>
                  <a:tcPr/>
                </a:tc>
                <a:extLst>
                  <a:ext uri="{0D108BD9-81ED-4DB2-BD59-A6C34878D82A}">
                    <a16:rowId xmlns:a16="http://schemas.microsoft.com/office/drawing/2014/main" val="2644848951"/>
                  </a:ext>
                </a:extLst>
              </a:tr>
              <a:tr h="370840">
                <a:tc>
                  <a:txBody>
                    <a:bodyPr/>
                    <a:lstStyle/>
                    <a:p>
                      <a:pPr algn="r" rtl="1"/>
                      <a:r>
                        <a:rPr lang="ar" dirty="0">
                          <a:latin typeface="Helvetica" pitchFamily="2" charset="0"/>
                        </a:rPr>
                        <a:t>الوجه شاحب جدًا أو رطب</a:t>
                      </a:r>
                    </a:p>
                  </a:txBody>
                  <a:tcPr/>
                </a:tc>
                <a:extLst>
                  <a:ext uri="{0D108BD9-81ED-4DB2-BD59-A6C34878D82A}">
                    <a16:rowId xmlns:a16="http://schemas.microsoft.com/office/drawing/2014/main" val="4028385478"/>
                  </a:ext>
                </a:extLst>
              </a:tr>
              <a:tr h="370840">
                <a:tc>
                  <a:txBody>
                    <a:bodyPr/>
                    <a:lstStyle/>
                    <a:p>
                      <a:pPr algn="r" rtl="1"/>
                      <a:r>
                        <a:rPr lang="ar" dirty="0">
                          <a:latin typeface="Helvetica" pitchFamily="2" charset="0"/>
                        </a:rPr>
                        <a:t>عدم انتظام التنفس أو توقفه</a:t>
                      </a:r>
                    </a:p>
                  </a:txBody>
                  <a:tcPr/>
                </a:tc>
                <a:extLst>
                  <a:ext uri="{0D108BD9-81ED-4DB2-BD59-A6C34878D82A}">
                    <a16:rowId xmlns:a16="http://schemas.microsoft.com/office/drawing/2014/main" val="2815646950"/>
                  </a:ext>
                </a:extLst>
              </a:tr>
              <a:tr h="370840">
                <a:tc>
                  <a:txBody>
                    <a:bodyPr/>
                    <a:lstStyle/>
                    <a:p>
                      <a:pPr algn="r" rtl="1"/>
                      <a:r>
                        <a:rPr lang="ar" dirty="0">
                          <a:latin typeface="Helvetica" pitchFamily="2" charset="0"/>
                        </a:rPr>
                        <a:t>الشخير العميق أو صوت الغرغرة (حشرجة الموت)</a:t>
                      </a:r>
                    </a:p>
                  </a:txBody>
                  <a:tcPr/>
                </a:tc>
                <a:extLst>
                  <a:ext uri="{0D108BD9-81ED-4DB2-BD59-A6C34878D82A}">
                    <a16:rowId xmlns:a16="http://schemas.microsoft.com/office/drawing/2014/main" val="3304506898"/>
                  </a:ext>
                </a:extLst>
              </a:tr>
              <a:tr h="370840">
                <a:tc>
                  <a:txBody>
                    <a:bodyPr/>
                    <a:lstStyle/>
                    <a:p>
                      <a:pPr algn="r" rtl="1"/>
                      <a:r>
                        <a:rPr lang="ar" dirty="0">
                          <a:latin typeface="Helvetica" pitchFamily="2" charset="0"/>
                        </a:rPr>
                        <a:t>عدم الاستجابة لأي محفزات</a:t>
                      </a:r>
                    </a:p>
                  </a:txBody>
                  <a:tcPr/>
                </a:tc>
                <a:extLst>
                  <a:ext uri="{0D108BD9-81ED-4DB2-BD59-A6C34878D82A}">
                    <a16:rowId xmlns:a16="http://schemas.microsoft.com/office/drawing/2014/main" val="1095197409"/>
                  </a:ext>
                </a:extLst>
              </a:tr>
              <a:tr h="370840">
                <a:tc>
                  <a:txBody>
                    <a:bodyPr/>
                    <a:lstStyle/>
                    <a:p>
                      <a:pPr algn="r" rtl="1"/>
                      <a:r>
                        <a:rPr lang="ar" dirty="0">
                          <a:latin typeface="Helvetica" pitchFamily="2" charset="0"/>
                        </a:rPr>
                        <a:t>بطء معدل ضربات القلب و/أو النبض أو توقفه</a:t>
                      </a:r>
                    </a:p>
                  </a:txBody>
                  <a:tcPr/>
                </a:tc>
                <a:extLst>
                  <a:ext uri="{0D108BD9-81ED-4DB2-BD59-A6C34878D82A}">
                    <a16:rowId xmlns:a16="http://schemas.microsoft.com/office/drawing/2014/main" val="866095571"/>
                  </a:ext>
                </a:extLst>
              </a:tr>
              <a:tr h="370840">
                <a:tc>
                  <a:txBody>
                    <a:bodyPr/>
                    <a:lstStyle/>
                    <a:p>
                      <a:pPr algn="r" rtl="1"/>
                      <a:r>
                        <a:rPr lang="ar" dirty="0">
                          <a:latin typeface="Helvetica" pitchFamily="2" charset="0"/>
                        </a:rPr>
                        <a:t>بالنسبة للأشخاص ذوي البشرة الفاتحة، يتحول لون البشرة إلى اللون الأرجواني المائل للأزرق، وبالنسبة للأشخاص ذوي البشرة الداكنة، يتحول إلى اللون الرمادي أو الرمادي الشاحب</a:t>
                      </a:r>
                    </a:p>
                  </a:txBody>
                  <a:tcPr/>
                </a:tc>
                <a:extLst>
                  <a:ext uri="{0D108BD9-81ED-4DB2-BD59-A6C34878D82A}">
                    <a16:rowId xmlns:a16="http://schemas.microsoft.com/office/drawing/2014/main" val="1747519949"/>
                  </a:ext>
                </a:extLst>
              </a:tr>
            </a:tbl>
          </a:graphicData>
        </a:graphic>
      </p:graphicFrame>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15</a:t>
            </a:fld>
            <a:endParaRPr lang="ar"/>
          </a:p>
        </p:txBody>
      </p:sp>
      <p:sp>
        <p:nvSpPr>
          <p:cNvPr id="9" name="TextBox 8">
            <a:extLst>
              <a:ext uri="{FF2B5EF4-FFF2-40B4-BE49-F238E27FC236}">
                <a16:creationId xmlns:a16="http://schemas.microsoft.com/office/drawing/2014/main" id="{B9E4EE65-1F08-4BD2-8EA9-335EEB95EE5E}"/>
              </a:ext>
            </a:extLst>
          </p:cNvPr>
          <p:cNvSpPr txBox="1"/>
          <p:nvPr/>
        </p:nvSpPr>
        <p:spPr>
          <a:xfrm>
            <a:off x="814192" y="5098093"/>
            <a:ext cx="10183660" cy="92333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rtl="1"/>
            <a:r>
              <a:rPr lang="ar" b="1" dirty="0">
                <a:solidFill>
                  <a:schemeClr val="tx1">
                    <a:lumMod val="75000"/>
                  </a:schemeClr>
                </a:solidFill>
                <a:latin typeface="Helvetica" pitchFamily="2" charset="0"/>
              </a:rPr>
              <a:t>إذا كان الشخص يصدر أصواتًا غير مألوفة أثناء "النوم"، فإن الأمر يستحق محاولة إيقاظه</a:t>
            </a:r>
            <a:r>
              <a:rPr lang="ar" dirty="0">
                <a:solidFill>
                  <a:schemeClr val="tx1">
                    <a:lumMod val="75000"/>
                  </a:schemeClr>
                </a:solidFill>
                <a:latin typeface="Helvetica" pitchFamily="2" charset="0"/>
              </a:rPr>
              <a:t>. إذ يعتقد العديد من أحباء متعاطي المواد المخدرة أن الشخص كان يُصدر صوت شخير، في حين أنه في الواقع قد تناول جرعة زائدة. هذه المواقف فرص ضائعة للتدخل لإنقاذ حياة الشخص. </a:t>
            </a:r>
          </a:p>
        </p:txBody>
      </p:sp>
      <p:pic>
        <p:nvPicPr>
          <p:cNvPr id="4" name="Picture 3">
            <a:extLst>
              <a:ext uri="{FF2B5EF4-FFF2-40B4-BE49-F238E27FC236}">
                <a16:creationId xmlns:a16="http://schemas.microsoft.com/office/drawing/2014/main" id="{41D9576E-E1AC-4695-AB7B-72D251414BBE}"/>
              </a:ext>
            </a:extLst>
          </p:cNvPr>
          <p:cNvPicPr>
            <a:picLocks noChangeAspect="1"/>
          </p:cNvPicPr>
          <p:nvPr/>
        </p:nvPicPr>
        <p:blipFill>
          <a:blip r:embed="rId2"/>
          <a:stretch>
            <a:fillRect/>
          </a:stretch>
        </p:blipFill>
        <p:spPr>
          <a:xfrm>
            <a:off x="8986084" y="423906"/>
            <a:ext cx="1524132" cy="493819"/>
          </a:xfrm>
          <a:prstGeom prst="rect">
            <a:avLst/>
          </a:prstGeom>
        </p:spPr>
      </p:pic>
      <p:graphicFrame>
        <p:nvGraphicFramePr>
          <p:cNvPr id="2" name="Table 1">
            <a:extLst>
              <a:ext uri="{FF2B5EF4-FFF2-40B4-BE49-F238E27FC236}">
                <a16:creationId xmlns:a16="http://schemas.microsoft.com/office/drawing/2014/main" id="{DA0F8050-04FE-024D-6663-EB7FDE1C39AD}"/>
              </a:ext>
            </a:extLst>
          </p:cNvPr>
          <p:cNvGraphicFramePr>
            <a:graphicFrameLocks noGrp="1"/>
          </p:cNvGraphicFramePr>
          <p:nvPr>
            <p:extLst>
              <p:ext uri="{D42A27DB-BD31-4B8C-83A1-F6EECF244321}">
                <p14:modId xmlns:p14="http://schemas.microsoft.com/office/powerpoint/2010/main" val="323695864"/>
              </p:ext>
            </p:extLst>
          </p:nvPr>
        </p:nvGraphicFramePr>
        <p:xfrm>
          <a:off x="5906022" y="1240815"/>
          <a:ext cx="5257800" cy="312059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987315795"/>
                    </a:ext>
                  </a:extLst>
                </a:gridCol>
              </a:tblGrid>
              <a:tr h="292421">
                <a:tc>
                  <a:txBody>
                    <a:bodyPr/>
                    <a:lstStyle/>
                    <a:p>
                      <a:pPr algn="r" rtl="1"/>
                      <a:r>
                        <a:rPr lang="ar" dirty="0">
                          <a:latin typeface="Helvetica" pitchFamily="2" charset="0"/>
                        </a:rPr>
                        <a:t>منتشي</a:t>
                      </a:r>
                    </a:p>
                  </a:txBody>
                  <a:tcPr/>
                </a:tc>
                <a:extLst>
                  <a:ext uri="{0D108BD9-81ED-4DB2-BD59-A6C34878D82A}">
                    <a16:rowId xmlns:a16="http://schemas.microsoft.com/office/drawing/2014/main" val="567621105"/>
                  </a:ext>
                </a:extLst>
              </a:tr>
              <a:tr h="370007">
                <a:tc>
                  <a:txBody>
                    <a:bodyPr/>
                    <a:lstStyle/>
                    <a:p>
                      <a:pPr algn="r" rtl="1"/>
                      <a:r>
                        <a:rPr lang="ar" dirty="0">
                          <a:latin typeface="Helvetica" pitchFamily="2" charset="0"/>
                        </a:rPr>
                        <a:t>تصبح العضلات مسترخية</a:t>
                      </a:r>
                    </a:p>
                  </a:txBody>
                  <a:tcPr/>
                </a:tc>
                <a:extLst>
                  <a:ext uri="{0D108BD9-81ED-4DB2-BD59-A6C34878D82A}">
                    <a16:rowId xmlns:a16="http://schemas.microsoft.com/office/drawing/2014/main" val="2039099741"/>
                  </a:ext>
                </a:extLst>
              </a:tr>
              <a:tr h="369454">
                <a:tc>
                  <a:txBody>
                    <a:bodyPr/>
                    <a:lstStyle/>
                    <a:p>
                      <a:pPr algn="r" rtl="1"/>
                      <a:r>
                        <a:rPr lang="ar" dirty="0">
                          <a:latin typeface="Helvetica" pitchFamily="2" charset="0"/>
                        </a:rPr>
                        <a:t>بطء الكلام أو التلعثم</a:t>
                      </a:r>
                    </a:p>
                  </a:txBody>
                  <a:tcPr/>
                </a:tc>
                <a:extLst>
                  <a:ext uri="{0D108BD9-81ED-4DB2-BD59-A6C34878D82A}">
                    <a16:rowId xmlns:a16="http://schemas.microsoft.com/office/drawing/2014/main" val="2756579744"/>
                  </a:ext>
                </a:extLst>
              </a:tr>
              <a:tr h="369455">
                <a:tc>
                  <a:txBody>
                    <a:bodyPr/>
                    <a:lstStyle/>
                    <a:p>
                      <a:pPr algn="r" rtl="1"/>
                      <a:r>
                        <a:rPr lang="ar" dirty="0">
                          <a:latin typeface="Helvetica" pitchFamily="2" charset="0"/>
                        </a:rPr>
                        <a:t>يبدو ناعسًا، "غافيًا"</a:t>
                      </a:r>
                    </a:p>
                  </a:txBody>
                  <a:tcPr/>
                </a:tc>
                <a:extLst>
                  <a:ext uri="{0D108BD9-81ED-4DB2-BD59-A6C34878D82A}">
                    <a16:rowId xmlns:a16="http://schemas.microsoft.com/office/drawing/2014/main" val="3052528899"/>
                  </a:ext>
                </a:extLst>
              </a:tr>
              <a:tr h="314830">
                <a:tc>
                  <a:txBody>
                    <a:bodyPr/>
                    <a:lstStyle/>
                    <a:p>
                      <a:pPr algn="r" rtl="1"/>
                      <a:r>
                        <a:rPr lang="ar" dirty="0">
                          <a:latin typeface="Helvetica" pitchFamily="2" charset="0"/>
                        </a:rPr>
                        <a:t>الاستجابة للصراخ أو فرك عظمة القص أو قرص شحمة الأذن</a:t>
                      </a:r>
                    </a:p>
                  </a:txBody>
                  <a:tcPr/>
                </a:tc>
                <a:extLst>
                  <a:ext uri="{0D108BD9-81ED-4DB2-BD59-A6C34878D82A}">
                    <a16:rowId xmlns:a16="http://schemas.microsoft.com/office/drawing/2014/main" val="3801633733"/>
                  </a:ext>
                </a:extLst>
              </a:tr>
              <a:tr h="310738">
                <a:tc>
                  <a:txBody>
                    <a:bodyPr/>
                    <a:lstStyle/>
                    <a:p>
                      <a:pPr algn="r" rtl="1"/>
                      <a:r>
                        <a:rPr lang="ar" dirty="0">
                          <a:latin typeface="Helvetica" pitchFamily="2" charset="0"/>
                        </a:rPr>
                        <a:t>معدل ضربات القلب و/أو النبض طبيعي، لون البشرة الطبيعي</a:t>
                      </a:r>
                    </a:p>
                  </a:txBody>
                  <a:tcPr/>
                </a:tc>
                <a:extLst>
                  <a:ext uri="{0D108BD9-81ED-4DB2-BD59-A6C34878D82A}">
                    <a16:rowId xmlns:a16="http://schemas.microsoft.com/office/drawing/2014/main" val="863087846"/>
                  </a:ext>
                </a:extLst>
              </a:tr>
              <a:tr h="448491">
                <a:tc>
                  <a:txBody>
                    <a:bodyPr/>
                    <a:lstStyle/>
                    <a:p>
                      <a:pPr algn="r" rtl="1"/>
                      <a:r>
                        <a:rPr lang="ar" dirty="0">
                          <a:latin typeface="Helvetica" pitchFamily="2" charset="0"/>
                        </a:rPr>
                        <a:t>تنقبض حدقة العين وتبدو صغيرة "حدقة ثقب الإبرة“</a:t>
                      </a:r>
                      <a:endParaRPr lang="en-US" dirty="0">
                        <a:latin typeface="Helvetica" pitchFamily="2" charset="0"/>
                      </a:endParaRPr>
                    </a:p>
                    <a:p>
                      <a:pPr algn="r" rtl="1"/>
                      <a:endParaRPr lang="en-US" dirty="0">
                        <a:latin typeface="Helvetica" pitchFamily="2" charset="0"/>
                      </a:endParaRPr>
                    </a:p>
                    <a:p>
                      <a:pPr algn="r" rtl="1"/>
                      <a:endParaRPr lang="ar" dirty="0">
                        <a:latin typeface="Helvetica" pitchFamily="2" charset="0"/>
                      </a:endParaRPr>
                    </a:p>
                  </a:txBody>
                  <a:tcPr/>
                </a:tc>
                <a:extLst>
                  <a:ext uri="{0D108BD9-81ED-4DB2-BD59-A6C34878D82A}">
                    <a16:rowId xmlns:a16="http://schemas.microsoft.com/office/drawing/2014/main" val="3621434488"/>
                  </a:ext>
                </a:extLst>
              </a:tr>
            </a:tbl>
          </a:graphicData>
        </a:graphic>
      </p:graphicFrame>
    </p:spTree>
    <p:extLst>
      <p:ext uri="{BB962C8B-B14F-4D97-AF65-F5344CB8AC3E}">
        <p14:creationId xmlns:p14="http://schemas.microsoft.com/office/powerpoint/2010/main" val="4113561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1590806" y="2524711"/>
            <a:ext cx="8248388" cy="1571300"/>
          </a:xfrm>
        </p:spPr>
        <p:txBody>
          <a:bodyPr>
            <a:noAutofit/>
          </a:bodyPr>
          <a:lstStyle/>
          <a:p>
            <a:pPr rtl="1"/>
            <a:r>
              <a:rPr lang="ar" sz="4000" dirty="0">
                <a:latin typeface="Helvetica" panose="020B0604020202020204" pitchFamily="34" charset="0"/>
                <a:cs typeface="Helvetica" panose="020B0604020202020204" pitchFamily="34" charset="0"/>
              </a:rPr>
              <a:t>ما هي بعض الخرافات التي سمعتها عن طرق عكس تأثير الجرعة الزائدة من المواد الأفيونية؟</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16</a:t>
            </a:fld>
            <a:endParaRPr lang="ar"/>
          </a:p>
        </p:txBody>
      </p:sp>
      <p:pic>
        <p:nvPicPr>
          <p:cNvPr id="5" name="Picture 4">
            <a:extLst>
              <a:ext uri="{FF2B5EF4-FFF2-40B4-BE49-F238E27FC236}">
                <a16:creationId xmlns:a16="http://schemas.microsoft.com/office/drawing/2014/main" id="{CBA7D496-D25C-439A-98A5-403BBC45BFC2}"/>
              </a:ext>
            </a:extLst>
          </p:cNvPr>
          <p:cNvPicPr>
            <a:picLocks noChangeAspect="1"/>
          </p:cNvPicPr>
          <p:nvPr/>
        </p:nvPicPr>
        <p:blipFill>
          <a:blip r:embed="rId2"/>
          <a:stretch>
            <a:fillRect/>
          </a:stretch>
        </p:blipFill>
        <p:spPr>
          <a:xfrm>
            <a:off x="8986084" y="446936"/>
            <a:ext cx="1524132" cy="493819"/>
          </a:xfrm>
          <a:prstGeom prst="rect">
            <a:avLst/>
          </a:prstGeom>
        </p:spPr>
      </p:pic>
    </p:spTree>
    <p:extLst>
      <p:ext uri="{BB962C8B-B14F-4D97-AF65-F5344CB8AC3E}">
        <p14:creationId xmlns:p14="http://schemas.microsoft.com/office/powerpoint/2010/main" val="1317750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noAutofit/>
          </a:bodyPr>
          <a:lstStyle/>
          <a:p>
            <a:pPr algn="r" rtl="1"/>
            <a:r>
              <a:rPr lang="ar" sz="2800" dirty="0"/>
              <a:t>هناك العديد من الخرافات حول كيفية عكس تأثير جرعة زائدة من المواد الأفيونية.
فيما يلي بعض منها، ولماذا </a:t>
            </a:r>
            <a:r>
              <a:rPr lang="ar" sz="2800" b="1" i="1" u="sng" dirty="0"/>
              <a:t>لا</a:t>
            </a:r>
            <a:r>
              <a:rPr lang="ar" sz="2800" dirty="0"/>
              <a:t> يجب عليك القيام بها.</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p:txBody>
          <a:bodyPr/>
          <a:lstStyle/>
          <a:p>
            <a:pPr algn="r" rtl="1"/>
            <a:r>
              <a:rPr lang="ar" b="1" dirty="0"/>
              <a:t>لا</a:t>
            </a:r>
            <a:r>
              <a:rPr lang="ar" dirty="0"/>
              <a:t> تضع الشخص في حوض الاستحمام. فقد يتسبب ذلك في غرقه.</a:t>
            </a:r>
          </a:p>
          <a:p>
            <a:pPr algn="r" rtl="1"/>
            <a:r>
              <a:rPr lang="ar" b="1" dirty="0"/>
              <a:t>لا</a:t>
            </a:r>
            <a:r>
              <a:rPr lang="ar" dirty="0"/>
              <a:t> تدفع الشخص للتقيؤ أو تعطيه شيئًا ليشربه. فقد يختنق بسبب ذلك.</a:t>
            </a:r>
          </a:p>
          <a:p>
            <a:pPr algn="r" rtl="1"/>
            <a:r>
              <a:rPr lang="ar" b="1" dirty="0"/>
              <a:t>لا</a:t>
            </a:r>
            <a:r>
              <a:rPr lang="ar" dirty="0"/>
              <a:t> تضع الشخص في حوض استحمام مليء بالثلج أو تضع الثلج في ملابسه أو في أي فتحات في الجسم.</a:t>
            </a:r>
            <a:r>
              <a:rPr lang="ar-EG" dirty="0"/>
              <a:t> </a:t>
            </a:r>
            <a:r>
              <a:rPr lang="ar" dirty="0"/>
              <a:t>إن تبريد درجة الحرارة الداخلية لشخص يعاني من حالة طوارئ بسبب تناول جرعة زائدة من المواد الأفيونية أمرًا خطيرًا لأنه يمكن أن يزيد من انخفاض معدل ضربات القلب.</a:t>
            </a:r>
          </a:p>
          <a:p>
            <a:pPr algn="r" rtl="1"/>
            <a:r>
              <a:rPr lang="ar" b="1" dirty="0"/>
              <a:t>لا</a:t>
            </a:r>
            <a:r>
              <a:rPr lang="ar" dirty="0"/>
              <a:t> تحاول تحفيز الشخص بطريقة قد تسبب الأذى، مثل الصفع بشدة أو الركل أو غيرها من الأفعال الأكثر عدوانية التي قد تسبب ضررًا جسديًا على المدى الطويل.</a:t>
            </a:r>
          </a:p>
          <a:p>
            <a:pPr algn="r" rtl="1"/>
            <a:r>
              <a:rPr lang="ar" b="1" dirty="0"/>
              <a:t>لا</a:t>
            </a:r>
            <a:r>
              <a:rPr lang="ar" dirty="0"/>
              <a:t> تحقنهم بأي مواد غريبة (مثل الماء المالح أو الحليب) أو أدوية أخرى أو تجبرهم على أكل أو شرب أي شيء. لن يساعد هذا في عكس تأثير الجرعة الزائدة وقد يعرض الشخص للإصابة بعدوى بكتيرية أو فيروسية، خراج، التهاب الشغاف، التهاب النسيج الخلوي، الاختناق، وما إلى ذلك.</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17</a:t>
            </a:fld>
            <a:endParaRPr lang="ar"/>
          </a:p>
        </p:txBody>
      </p:sp>
      <p:pic>
        <p:nvPicPr>
          <p:cNvPr id="7" name="Picture 6">
            <a:extLst>
              <a:ext uri="{FF2B5EF4-FFF2-40B4-BE49-F238E27FC236}">
                <a16:creationId xmlns:a16="http://schemas.microsoft.com/office/drawing/2014/main" id="{06463862-484A-4024-8DBA-EF75B45A3E39}"/>
              </a:ext>
            </a:extLst>
          </p:cNvPr>
          <p:cNvPicPr>
            <a:picLocks noChangeAspect="1"/>
          </p:cNvPicPr>
          <p:nvPr/>
        </p:nvPicPr>
        <p:blipFill>
          <a:blip r:embed="rId2"/>
          <a:stretch>
            <a:fillRect/>
          </a:stretch>
        </p:blipFill>
        <p:spPr>
          <a:xfrm>
            <a:off x="8986084" y="475403"/>
            <a:ext cx="1524132" cy="493819"/>
          </a:xfrm>
          <a:prstGeom prst="rect">
            <a:avLst/>
          </a:prstGeom>
        </p:spPr>
      </p:pic>
    </p:spTree>
    <p:extLst>
      <p:ext uri="{BB962C8B-B14F-4D97-AF65-F5344CB8AC3E}">
        <p14:creationId xmlns:p14="http://schemas.microsoft.com/office/powerpoint/2010/main" val="404558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956346" y="1828800"/>
            <a:ext cx="9748006" cy="3540153"/>
          </a:xfrm>
        </p:spPr>
        <p:style>
          <a:lnRef idx="0">
            <a:schemeClr val="accent2"/>
          </a:lnRef>
          <a:fillRef idx="3">
            <a:schemeClr val="accent2"/>
          </a:fillRef>
          <a:effectRef idx="3">
            <a:schemeClr val="accent2"/>
          </a:effectRef>
          <a:fontRef idx="minor">
            <a:schemeClr val="lt1"/>
          </a:fontRef>
        </p:style>
        <p:txBody>
          <a:bodyPr/>
          <a:lstStyle/>
          <a:p>
            <a:pPr rtl="1"/>
            <a:r>
              <a:rPr lang="ar" b="1" dirty="0">
                <a:solidFill>
                  <a:schemeClr val="tx1"/>
                </a:solidFill>
                <a:effectLst>
                  <a:outerShdw blurRad="38100" dist="38100" dir="2700000" algn="tl">
                    <a:srgbClr val="000000">
                      <a:alpha val="43137"/>
                    </a:srgbClr>
                  </a:outerShdw>
                </a:effectLst>
                <a:latin typeface="Helvetica" pitchFamily="2" charset="0"/>
              </a:rPr>
              <a:t>النالوكسون هو الوسيلة الفعالة الوحيدة لعلاج حالة الطوارئ الناجمة عن تناول جرعة زائدة من المواد الأفيونية!</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18</a:t>
            </a:fld>
            <a:endParaRPr lang="ar"/>
          </a:p>
        </p:txBody>
      </p:sp>
      <p:pic>
        <p:nvPicPr>
          <p:cNvPr id="5" name="Picture 4">
            <a:extLst>
              <a:ext uri="{FF2B5EF4-FFF2-40B4-BE49-F238E27FC236}">
                <a16:creationId xmlns:a16="http://schemas.microsoft.com/office/drawing/2014/main" id="{9E53C2D3-06C5-4AC5-8020-34806ECB965B}"/>
              </a:ext>
            </a:extLst>
          </p:cNvPr>
          <p:cNvPicPr>
            <a:picLocks noChangeAspect="1"/>
          </p:cNvPicPr>
          <p:nvPr/>
        </p:nvPicPr>
        <p:blipFill>
          <a:blip r:embed="rId2"/>
          <a:stretch>
            <a:fillRect/>
          </a:stretch>
        </p:blipFill>
        <p:spPr>
          <a:xfrm>
            <a:off x="8986084" y="438890"/>
            <a:ext cx="1524132" cy="493819"/>
          </a:xfrm>
          <a:prstGeom prst="rect">
            <a:avLst/>
          </a:prstGeom>
        </p:spPr>
      </p:pic>
    </p:spTree>
    <p:extLst>
      <p:ext uri="{BB962C8B-B14F-4D97-AF65-F5344CB8AC3E}">
        <p14:creationId xmlns:p14="http://schemas.microsoft.com/office/powerpoint/2010/main" val="225075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723272-3490-4420-864E-4AFF7E8314EE}"/>
              </a:ext>
            </a:extLst>
          </p:cNvPr>
          <p:cNvSpPr>
            <a:spLocks noGrp="1"/>
          </p:cNvSpPr>
          <p:nvPr>
            <p:ph type="title"/>
          </p:nvPr>
        </p:nvSpPr>
        <p:spPr>
          <a:xfrm>
            <a:off x="1084859" y="2539028"/>
            <a:ext cx="5999432" cy="526545"/>
          </a:xfrm>
          <a:noFill/>
          <a:ln>
            <a:noFill/>
          </a:ln>
        </p:spPr>
        <p:style>
          <a:lnRef idx="2">
            <a:schemeClr val="dk1">
              <a:shade val="50000"/>
            </a:schemeClr>
          </a:lnRef>
          <a:fillRef idx="1">
            <a:schemeClr val="dk1"/>
          </a:fillRef>
          <a:effectRef idx="0">
            <a:schemeClr val="dk1"/>
          </a:effectRef>
          <a:fontRef idx="minor">
            <a:schemeClr val="lt1"/>
          </a:fontRef>
        </p:style>
        <p:txBody>
          <a:bodyPr anchor="t">
            <a:normAutofit fontScale="90000"/>
          </a:bodyPr>
          <a:lstStyle/>
          <a:p>
            <a:pPr algn="r" rtl="1"/>
            <a:r>
              <a:rPr lang="ar" dirty="0">
                <a:solidFill>
                  <a:schemeClr val="tx1">
                    <a:lumMod val="75000"/>
                  </a:schemeClr>
                </a:solidFill>
                <a:effectLst>
                  <a:outerShdw blurRad="38100" dist="38100" dir="2700000" algn="tl">
                    <a:srgbClr val="000000">
                      <a:alpha val="43137"/>
                    </a:srgbClr>
                  </a:outerShdw>
                </a:effectLst>
                <a:latin typeface="Helvetica" pitchFamily="2" charset="0"/>
              </a:rPr>
              <a:t>ما هو النالوكسون؟</a:t>
            </a:r>
          </a:p>
        </p:txBody>
      </p:sp>
      <p:sp>
        <p:nvSpPr>
          <p:cNvPr id="9" name="Content Placeholder 8">
            <a:extLst>
              <a:ext uri="{FF2B5EF4-FFF2-40B4-BE49-F238E27FC236}">
                <a16:creationId xmlns:a16="http://schemas.microsoft.com/office/drawing/2014/main" id="{789BA772-241A-4664-BA9A-52AF0221429C}"/>
              </a:ext>
            </a:extLst>
          </p:cNvPr>
          <p:cNvSpPr>
            <a:spLocks noGrp="1"/>
          </p:cNvSpPr>
          <p:nvPr>
            <p:ph idx="1"/>
          </p:nvPr>
        </p:nvSpPr>
        <p:spPr>
          <a:xfrm>
            <a:off x="1092823" y="3261172"/>
            <a:ext cx="6172200" cy="1825632"/>
          </a:xfrm>
        </p:spPr>
        <p:style>
          <a:lnRef idx="0">
            <a:schemeClr val="accent1"/>
          </a:lnRef>
          <a:fillRef idx="3">
            <a:schemeClr val="accent1"/>
          </a:fillRef>
          <a:effectRef idx="3">
            <a:schemeClr val="accent1"/>
          </a:effectRef>
          <a:fontRef idx="minor">
            <a:schemeClr val="lt1"/>
          </a:fontRef>
        </p:style>
        <p:txBody>
          <a:bodyPr/>
          <a:lstStyle/>
          <a:p>
            <a:pPr marL="0" indent="0" algn="r" rtl="1">
              <a:buNone/>
            </a:pPr>
            <a:r>
              <a:rPr lang="ar" sz="2800" b="1" dirty="0">
                <a:latin typeface="Helvetica" pitchFamily="2" charset="0"/>
              </a:rPr>
              <a:t>النالوكسون هو دواء مصمم لعكس تأثير الجرعات الزائدة من المواد الأفيونية سريعًا.</a:t>
            </a:r>
          </a:p>
          <a:p>
            <a:pPr marL="0" indent="0" algn="r" rtl="1">
              <a:buNone/>
            </a:pPr>
            <a:r>
              <a:rPr lang="ar" dirty="0">
                <a:latin typeface="Helvetica" pitchFamily="2" charset="0"/>
              </a:rPr>
              <a:t>وهو متوفر في </a:t>
            </a:r>
            <a:r>
              <a:rPr lang="ar" b="1" i="1" dirty="0">
                <a:latin typeface="Helvetica" pitchFamily="2" charset="0"/>
              </a:rPr>
              <a:t>تركيبتين</a:t>
            </a:r>
            <a:r>
              <a:rPr lang="ar" dirty="0">
                <a:latin typeface="Helvetica" pitchFamily="2" charset="0"/>
              </a:rPr>
              <a:t> معتمدتين من إدارة الغذاء والدواء (FDA):</a:t>
            </a:r>
          </a:p>
          <a:p>
            <a:pPr marL="0" indent="0" algn="r" rtl="1">
              <a:buNone/>
            </a:pPr>
            <a:r>
              <a:rPr lang="ar" dirty="0">
                <a:latin typeface="Helvetica" pitchFamily="2" charset="0"/>
              </a:rPr>
              <a:t>تركيبة</a:t>
            </a:r>
            <a:r>
              <a:rPr lang="ar-EG" dirty="0">
                <a:latin typeface="Helvetica" pitchFamily="2" charset="0"/>
              </a:rPr>
              <a:t> </a:t>
            </a:r>
            <a:r>
              <a:rPr lang="ar" b="1" i="1" u="sng" dirty="0">
                <a:latin typeface="Helvetica" pitchFamily="2" charset="0"/>
              </a:rPr>
              <a:t>للحقن</a:t>
            </a:r>
            <a:r>
              <a:rPr lang="ar" dirty="0">
                <a:latin typeface="Helvetica" pitchFamily="2" charset="0"/>
              </a:rPr>
              <a:t> و</a:t>
            </a:r>
            <a:r>
              <a:rPr lang="ar" b="1" i="1" u="sng" dirty="0">
                <a:latin typeface="Helvetica" pitchFamily="2" charset="0"/>
              </a:rPr>
              <a:t>بخاخ أنف</a:t>
            </a:r>
            <a:r>
              <a:rPr lang="ar" dirty="0">
                <a:latin typeface="Helvetica" pitchFamily="2" charset="0"/>
              </a:rPr>
              <a:t> معبأ مسبقًا.</a:t>
            </a:r>
          </a:p>
        </p:txBody>
      </p:sp>
      <p:pic>
        <p:nvPicPr>
          <p:cNvPr id="11" name="Picture 10">
            <a:extLst>
              <a:ext uri="{FF2B5EF4-FFF2-40B4-BE49-F238E27FC236}">
                <a16:creationId xmlns:a16="http://schemas.microsoft.com/office/drawing/2014/main" id="{62BB3CA5-BFD5-4D3C-8384-202F8D79D8D9}"/>
              </a:ext>
            </a:extLst>
          </p:cNvPr>
          <p:cNvPicPr>
            <a:picLocks noChangeAspect="1"/>
          </p:cNvPicPr>
          <p:nvPr/>
        </p:nvPicPr>
        <p:blipFill>
          <a:blip r:embed="rId2"/>
          <a:stretch>
            <a:fillRect/>
          </a:stretch>
        </p:blipFill>
        <p:spPr>
          <a:xfrm>
            <a:off x="7939190" y="2089715"/>
            <a:ext cx="2359356" cy="3700593"/>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a:xfrm>
            <a:off x="287469" y="6173786"/>
            <a:ext cx="1263474" cy="365125"/>
          </a:xfrm>
        </p:spPr>
        <p:txBody>
          <a:bodyPr/>
          <a:lstStyle/>
          <a:p>
            <a:pPr algn="l"/>
            <a:fld id="{5874D6C6-B3A5-4F2C-A6BF-E3D57C3A1219}" type="slidenum">
              <a:rPr lang="en-US" smtClean="0"/>
              <a:pPr algn="l"/>
              <a:t>19</a:t>
            </a:fld>
            <a:endParaRPr lang="ar" dirty="0"/>
          </a:p>
        </p:txBody>
      </p:sp>
      <p:pic>
        <p:nvPicPr>
          <p:cNvPr id="4" name="Picture 3">
            <a:extLst>
              <a:ext uri="{FF2B5EF4-FFF2-40B4-BE49-F238E27FC236}">
                <a16:creationId xmlns:a16="http://schemas.microsoft.com/office/drawing/2014/main" id="{19B38386-0B63-47DA-93E7-98A7EDE32A41}"/>
              </a:ext>
            </a:extLst>
          </p:cNvPr>
          <p:cNvPicPr>
            <a:picLocks noChangeAspect="1"/>
          </p:cNvPicPr>
          <p:nvPr/>
        </p:nvPicPr>
        <p:blipFill>
          <a:blip r:embed="rId3"/>
          <a:stretch>
            <a:fillRect/>
          </a:stretch>
        </p:blipFill>
        <p:spPr>
          <a:xfrm>
            <a:off x="8986084" y="457743"/>
            <a:ext cx="1524132" cy="493819"/>
          </a:xfrm>
          <a:prstGeom prst="rect">
            <a:avLst/>
          </a:prstGeom>
        </p:spPr>
      </p:pic>
    </p:spTree>
    <p:extLst>
      <p:ext uri="{BB962C8B-B14F-4D97-AF65-F5344CB8AC3E}">
        <p14:creationId xmlns:p14="http://schemas.microsoft.com/office/powerpoint/2010/main" val="236307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lstStyle/>
          <a:p>
            <a:pPr rtl="1"/>
            <a:r>
              <a:rPr lang="ar"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أهداف التعلّم</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p:txBody>
          <a:bodyPr>
            <a:normAutofit/>
          </a:bodyPr>
          <a:lstStyle/>
          <a:p>
            <a:pPr algn="r" rtl="1"/>
            <a:r>
              <a:rPr lang="ar" sz="2000" dirty="0">
                <a:latin typeface="Arial" panose="020B0604020202020204" pitchFamily="34" charset="0"/>
                <a:cs typeface="Arial" panose="020B0604020202020204" pitchFamily="34" charset="0"/>
              </a:rPr>
              <a:t>نظرة عامة على اضطرابات تعاطي المواد المخدرة والإدمان </a:t>
            </a:r>
          </a:p>
          <a:p>
            <a:pPr algn="r" rtl="1"/>
            <a:r>
              <a:rPr lang="ar" sz="2000" dirty="0">
                <a:latin typeface="Arial" panose="020B0604020202020204" pitchFamily="34" charset="0"/>
                <a:cs typeface="Arial" panose="020B0604020202020204" pitchFamily="34" charset="0"/>
              </a:rPr>
              <a:t>التعرف على عوامل الخطر للجرعة الزائدة</a:t>
            </a:r>
          </a:p>
          <a:p>
            <a:pPr algn="r" rtl="1"/>
            <a:r>
              <a:rPr lang="ar" sz="2000" dirty="0">
                <a:latin typeface="Arial" panose="020B0604020202020204" pitchFamily="34" charset="0"/>
                <a:cs typeface="Arial" panose="020B0604020202020204" pitchFamily="34" charset="0"/>
              </a:rPr>
              <a:t>تبديد الخرافات الشائعة حول طرق عكس تأثير الجرعة الزائدة</a:t>
            </a:r>
          </a:p>
          <a:p>
            <a:pPr algn="r" rtl="1"/>
            <a:r>
              <a:rPr lang="ar" sz="2000" dirty="0">
                <a:latin typeface="Arial" panose="020B0604020202020204" pitchFamily="34" charset="0"/>
                <a:cs typeface="Arial" panose="020B0604020202020204" pitchFamily="34" charset="0"/>
              </a:rPr>
              <a:t>فهم كيفية حدوث الجرعة الزائدة من المواد الأفيونية</a:t>
            </a:r>
          </a:p>
          <a:p>
            <a:pPr algn="r" rtl="1"/>
            <a:r>
              <a:rPr lang="ar" sz="2000" dirty="0">
                <a:latin typeface="Arial" panose="020B0604020202020204" pitchFamily="34" charset="0"/>
                <a:cs typeface="Arial" panose="020B0604020202020204" pitchFamily="34" charset="0"/>
              </a:rPr>
              <a:t>فهم الكيفية التي يعمل بها النالوكسون في حالات الطوارئ الناجمة عن تناول جرعة زائدة</a:t>
            </a:r>
          </a:p>
          <a:p>
            <a:pPr algn="r" rtl="1"/>
            <a:r>
              <a:rPr lang="ar" sz="2000" dirty="0">
                <a:latin typeface="Arial" panose="020B0604020202020204" pitchFamily="34" charset="0"/>
                <a:cs typeface="Arial" panose="020B0604020202020204" pitchFamily="34" charset="0"/>
              </a:rPr>
              <a:t>مراجعة تشريعات الحماية القانونية أثناء استخدام الدواء</a:t>
            </a:r>
          </a:p>
          <a:p>
            <a:pPr algn="r" rtl="1"/>
            <a:r>
              <a:rPr lang="ar" sz="2000" dirty="0">
                <a:latin typeface="Arial" panose="020B0604020202020204" pitchFamily="34" charset="0"/>
                <a:cs typeface="Arial" panose="020B0604020202020204" pitchFamily="34" charset="0"/>
              </a:rPr>
              <a:t>تدريب عملي</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a:t>
            </a:fld>
            <a:endParaRPr lang="ar"/>
          </a:p>
        </p:txBody>
      </p:sp>
      <p:pic>
        <p:nvPicPr>
          <p:cNvPr id="5" name="Picture 4" descr="A black and white sign&#10;&#10;Description automatically generated with medium confidence">
            <a:extLst>
              <a:ext uri="{FF2B5EF4-FFF2-40B4-BE49-F238E27FC236}">
                <a16:creationId xmlns:a16="http://schemas.microsoft.com/office/drawing/2014/main" id="{355CD815-AD57-4608-9F57-3051A241C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608" y="449177"/>
            <a:ext cx="1525607" cy="493974"/>
          </a:xfrm>
          <a:prstGeom prst="rect">
            <a:avLst/>
          </a:prstGeom>
        </p:spPr>
      </p:pic>
    </p:spTree>
    <p:extLst>
      <p:ext uri="{BB962C8B-B14F-4D97-AF65-F5344CB8AC3E}">
        <p14:creationId xmlns:p14="http://schemas.microsoft.com/office/powerpoint/2010/main" val="373062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7290769" y="1797326"/>
            <a:ext cx="4114799" cy="2053221"/>
          </a:xfrm>
        </p:spPr>
        <p:style>
          <a:lnRef idx="1">
            <a:schemeClr val="accent2"/>
          </a:lnRef>
          <a:fillRef idx="2">
            <a:schemeClr val="accent2"/>
          </a:fillRef>
          <a:effectRef idx="1">
            <a:schemeClr val="accent2"/>
          </a:effectRef>
          <a:fontRef idx="minor">
            <a:schemeClr val="dk1"/>
          </a:fontRef>
        </p:style>
        <p:txBody>
          <a:bodyPr/>
          <a:lstStyle/>
          <a:p>
            <a:pPr rtl="1"/>
            <a:r>
              <a:rPr lang="ar" dirty="0">
                <a:latin typeface="Helvetica" pitchFamily="2" charset="0"/>
              </a:rPr>
              <a:t>كيفية عمل النالوكسون</a:t>
            </a:r>
          </a:p>
        </p:txBody>
      </p:sp>
      <p:pic>
        <p:nvPicPr>
          <p:cNvPr id="9" name="Content Placeholder 8">
            <a:extLst>
              <a:ext uri="{FF2B5EF4-FFF2-40B4-BE49-F238E27FC236}">
                <a16:creationId xmlns:a16="http://schemas.microsoft.com/office/drawing/2014/main" id="{D3185403-E30C-416D-B76F-D4AB7603616F}"/>
              </a:ext>
            </a:extLst>
          </p:cNvPr>
          <p:cNvPicPr>
            <a:picLocks noGrp="1" noChangeAspect="1"/>
          </p:cNvPicPr>
          <p:nvPr>
            <p:ph idx="1"/>
          </p:nvPr>
        </p:nvPicPr>
        <p:blipFill>
          <a:blip r:embed="rId2"/>
          <a:stretch>
            <a:fillRect/>
          </a:stretch>
        </p:blipFill>
        <p:spPr>
          <a:xfrm>
            <a:off x="558080" y="1655332"/>
            <a:ext cx="6285681" cy="4248785"/>
          </a:xfr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20</a:t>
            </a:fld>
            <a:endParaRPr lang="ar"/>
          </a:p>
        </p:txBody>
      </p:sp>
      <p:pic>
        <p:nvPicPr>
          <p:cNvPr id="5" name="Picture 4">
            <a:extLst>
              <a:ext uri="{FF2B5EF4-FFF2-40B4-BE49-F238E27FC236}">
                <a16:creationId xmlns:a16="http://schemas.microsoft.com/office/drawing/2014/main" id="{BFF5FBFD-E3EC-4889-B4A8-741603685E63}"/>
              </a:ext>
            </a:extLst>
          </p:cNvPr>
          <p:cNvPicPr>
            <a:picLocks noChangeAspect="1"/>
          </p:cNvPicPr>
          <p:nvPr/>
        </p:nvPicPr>
        <p:blipFill>
          <a:blip r:embed="rId3"/>
          <a:stretch>
            <a:fillRect/>
          </a:stretch>
        </p:blipFill>
        <p:spPr>
          <a:xfrm>
            <a:off x="8986084" y="460064"/>
            <a:ext cx="1524132" cy="493819"/>
          </a:xfrm>
          <a:prstGeom prst="rect">
            <a:avLst/>
          </a:prstGeom>
        </p:spPr>
      </p:pic>
      <p:pic>
        <p:nvPicPr>
          <p:cNvPr id="3" name="Content Placeholder 8">
            <a:extLst>
              <a:ext uri="{FF2B5EF4-FFF2-40B4-BE49-F238E27FC236}">
                <a16:creationId xmlns:a16="http://schemas.microsoft.com/office/drawing/2014/main" id="{D3185403-E30C-416D-B76F-D4AB7603616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975" y="1655332"/>
            <a:ext cx="6285681" cy="4248784"/>
          </a:xfrm>
          <a:prstGeom prst="rect">
            <a:avLst/>
          </a:prstGeom>
        </p:spPr>
      </p:pic>
      <p:sp>
        <p:nvSpPr>
          <p:cNvPr id="4" name="文本框 2">
            <a:extLst>
              <a:ext uri="{FF2B5EF4-FFF2-40B4-BE49-F238E27FC236}">
                <a16:creationId xmlns:a16="http://schemas.microsoft.com/office/drawing/2014/main" id="{8C69C3F4-D97D-4F03-8050-E38CD1310E83}"/>
              </a:ext>
            </a:extLst>
          </p:cNvPr>
          <p:cNvSpPr txBox="1"/>
          <p:nvPr/>
        </p:nvSpPr>
        <p:spPr>
          <a:xfrm>
            <a:off x="287949" y="1758293"/>
            <a:ext cx="1263474" cy="338554"/>
          </a:xfrm>
          <a:prstGeom prst="rect">
            <a:avLst/>
          </a:prstGeom>
          <a:noFill/>
        </p:spPr>
        <p:txBody>
          <a:bodyPr wrap="square" rtlCol="0">
            <a:spAutoFit/>
          </a:bodyPr>
          <a:lstStyle/>
          <a:p>
            <a:pPr algn="r" rtl="1"/>
            <a:r>
              <a:rPr lang="ar" altLang="zh-CN" sz="1600" spc="-20" dirty="0">
                <a:solidFill>
                  <a:schemeClr val="bg2">
                    <a:lumMod val="10000"/>
                  </a:schemeClr>
                </a:solidFill>
                <a:latin typeface="Calibri" panose="020F0502020204030204" pitchFamily="34" charset="0"/>
                <a:cs typeface="Calibri" panose="020F0502020204030204" pitchFamily="34" charset="0"/>
              </a:rPr>
              <a:t>المادة الأفيونية</a:t>
            </a:r>
            <a:endParaRPr lang="zh-CN" altLang="en-US" sz="1600" spc="-20" dirty="0">
              <a:solidFill>
                <a:schemeClr val="bg2">
                  <a:lumMod val="10000"/>
                </a:schemeClr>
              </a:solidFill>
              <a:latin typeface="Calibri" panose="020F0502020204030204" pitchFamily="34" charset="0"/>
              <a:cs typeface="Calibri" panose="020F0502020204030204" pitchFamily="34" charset="0"/>
            </a:endParaRPr>
          </a:p>
        </p:txBody>
      </p:sp>
      <p:sp>
        <p:nvSpPr>
          <p:cNvPr id="10" name="文本框 9">
            <a:extLst>
              <a:ext uri="{FF2B5EF4-FFF2-40B4-BE49-F238E27FC236}">
                <a16:creationId xmlns:a16="http://schemas.microsoft.com/office/drawing/2014/main" id="{48149B02-678E-4D09-8BC4-E38A2DFBCFAF}"/>
              </a:ext>
            </a:extLst>
          </p:cNvPr>
          <p:cNvSpPr txBox="1"/>
          <p:nvPr/>
        </p:nvSpPr>
        <p:spPr>
          <a:xfrm>
            <a:off x="1240412" y="4220937"/>
            <a:ext cx="1093808" cy="338554"/>
          </a:xfrm>
          <a:prstGeom prst="rect">
            <a:avLst/>
          </a:prstGeom>
          <a:noFill/>
        </p:spPr>
        <p:txBody>
          <a:bodyPr wrap="square" rtlCol="0">
            <a:spAutoFit/>
          </a:bodyPr>
          <a:lstStyle/>
          <a:p>
            <a:pPr algn="r" rtl="1"/>
            <a:r>
              <a:rPr lang="ar" altLang="zh-CN" sz="1600" dirty="0">
                <a:solidFill>
                  <a:schemeClr val="bg2">
                    <a:lumMod val="10000"/>
                  </a:schemeClr>
                </a:solidFill>
                <a:latin typeface="Calibri" panose="020F0502020204030204" pitchFamily="34" charset="0"/>
                <a:cs typeface="Calibri" panose="020F0502020204030204" pitchFamily="34" charset="0"/>
              </a:rPr>
              <a:t>نالوكسون</a:t>
            </a:r>
            <a:endParaRPr lang="zh-CN" altLang="en-US" sz="1600" dirty="0">
              <a:solidFill>
                <a:schemeClr val="bg2">
                  <a:lumMod val="10000"/>
                </a:schemeClr>
              </a:solidFill>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0955C991-EF86-4F6C-8E59-858C033CD00E}"/>
              </a:ext>
            </a:extLst>
          </p:cNvPr>
          <p:cNvSpPr txBox="1"/>
          <p:nvPr/>
        </p:nvSpPr>
        <p:spPr>
          <a:xfrm>
            <a:off x="855095" y="5069454"/>
            <a:ext cx="1263474" cy="584775"/>
          </a:xfrm>
          <a:prstGeom prst="rect">
            <a:avLst/>
          </a:prstGeom>
          <a:noFill/>
        </p:spPr>
        <p:txBody>
          <a:bodyPr wrap="square" rtlCol="0">
            <a:spAutoFit/>
          </a:bodyPr>
          <a:lstStyle/>
          <a:p>
            <a:pPr algn="r" rtl="1"/>
            <a:r>
              <a:rPr lang="ar" altLang="zh-CN" sz="1600" dirty="0">
                <a:solidFill>
                  <a:schemeClr val="bg2">
                    <a:lumMod val="10000"/>
                  </a:schemeClr>
                </a:solidFill>
                <a:latin typeface="Calibri" panose="020F0502020204030204" pitchFamily="34" charset="0"/>
                <a:cs typeface="Calibri" panose="020F0502020204030204" pitchFamily="34" charset="0"/>
              </a:rPr>
              <a:t>مستقبلات </a:t>
            </a:r>
            <a:br>
              <a:rPr lang="en-US" altLang="zh-CN" sz="1600" dirty="0">
                <a:solidFill>
                  <a:schemeClr val="bg2">
                    <a:lumMod val="10000"/>
                  </a:schemeClr>
                </a:solidFill>
                <a:latin typeface="Calibri" panose="020F0502020204030204" pitchFamily="34" charset="0"/>
                <a:cs typeface="Calibri" panose="020F0502020204030204" pitchFamily="34" charset="0"/>
              </a:rPr>
            </a:br>
            <a:r>
              <a:rPr lang="ar" altLang="zh-CN" sz="1600" dirty="0">
                <a:solidFill>
                  <a:schemeClr val="bg2">
                    <a:lumMod val="10000"/>
                  </a:schemeClr>
                </a:solidFill>
                <a:latin typeface="Calibri" panose="020F0502020204030204" pitchFamily="34" charset="0"/>
                <a:cs typeface="Calibri" panose="020F0502020204030204" pitchFamily="34" charset="0"/>
              </a:rPr>
              <a:t>المادة الأفيونية</a:t>
            </a:r>
            <a:endParaRPr lang="zh-CN" altLang="en-US" sz="1600" dirty="0">
              <a:solidFill>
                <a:schemeClr val="bg2">
                  <a:lumMod val="10000"/>
                </a:schemeClr>
              </a:solidFill>
              <a:latin typeface="Calibri" panose="020F0502020204030204" pitchFamily="34" charset="0"/>
              <a:cs typeface="Calibri" panose="020F0502020204030204" pitchFamily="34" charset="0"/>
            </a:endParaRPr>
          </a:p>
        </p:txBody>
      </p:sp>
      <p:sp>
        <p:nvSpPr>
          <p:cNvPr id="15" name="文本框 14">
            <a:extLst>
              <a:ext uri="{FF2B5EF4-FFF2-40B4-BE49-F238E27FC236}">
                <a16:creationId xmlns:a16="http://schemas.microsoft.com/office/drawing/2014/main" id="{22A15B05-BC37-47FF-9733-EDE1CB897507}"/>
              </a:ext>
            </a:extLst>
          </p:cNvPr>
          <p:cNvSpPr txBox="1"/>
          <p:nvPr/>
        </p:nvSpPr>
        <p:spPr>
          <a:xfrm>
            <a:off x="3935385" y="3564073"/>
            <a:ext cx="3000736" cy="2308324"/>
          </a:xfrm>
          <a:prstGeom prst="rect">
            <a:avLst/>
          </a:prstGeom>
          <a:noFill/>
        </p:spPr>
        <p:txBody>
          <a:bodyPr wrap="square" rtlCol="0">
            <a:spAutoFit/>
          </a:bodyPr>
          <a:lstStyle/>
          <a:p>
            <a:pPr algn="ctr" rtl="1"/>
            <a:r>
              <a:rPr lang="ar" altLang="zh-CN" dirty="0">
                <a:solidFill>
                  <a:schemeClr val="bg2">
                    <a:lumMod val="10000"/>
                  </a:schemeClr>
                </a:solidFill>
                <a:latin typeface="Calibri" panose="020F0502020204030204" pitchFamily="34" charset="0"/>
                <a:cs typeface="Calibri" panose="020F0502020204030204" pitchFamily="34" charset="0"/>
              </a:rPr>
              <a:t>انجذاب النالوكسون</a:t>
            </a:r>
          </a:p>
          <a:p>
            <a:pPr algn="ctr" rtl="1"/>
            <a:r>
              <a:rPr lang="ar" altLang="zh-CN" dirty="0">
                <a:solidFill>
                  <a:schemeClr val="bg2">
                    <a:lumMod val="10000"/>
                  </a:schemeClr>
                </a:solidFill>
                <a:latin typeface="Calibri" panose="020F0502020204030204" pitchFamily="34" charset="0"/>
                <a:cs typeface="Calibri" panose="020F0502020204030204" pitchFamily="34" charset="0"/>
              </a:rPr>
              <a:t>لمستقبلات المادة الأفيونية</a:t>
            </a:r>
          </a:p>
          <a:p>
            <a:pPr algn="ctr" rtl="1"/>
            <a:r>
              <a:rPr lang="ar" altLang="zh-CN" dirty="0">
                <a:solidFill>
                  <a:schemeClr val="bg2">
                    <a:lumMod val="10000"/>
                  </a:schemeClr>
                </a:solidFill>
                <a:latin typeface="Calibri" panose="020F0502020204030204" pitchFamily="34" charset="0"/>
                <a:cs typeface="Calibri" panose="020F0502020204030204" pitchFamily="34" charset="0"/>
              </a:rPr>
              <a:t>أقوى من انجذاب المادة الأفيونية للمستقبلات، لذلك فإنه يُبعد المادة الأفيونية</a:t>
            </a:r>
            <a:r>
              <a:rPr lang="en-US" altLang="zh-CN" dirty="0">
                <a:solidFill>
                  <a:schemeClr val="bg2">
                    <a:lumMod val="10000"/>
                  </a:schemeClr>
                </a:solidFill>
                <a:latin typeface="Calibri" panose="020F0502020204030204" pitchFamily="34" charset="0"/>
                <a:cs typeface="Calibri" panose="020F0502020204030204" pitchFamily="34" charset="0"/>
              </a:rPr>
              <a:t> </a:t>
            </a:r>
            <a:r>
              <a:rPr lang="ar" altLang="zh-CN" dirty="0">
                <a:solidFill>
                  <a:schemeClr val="bg2">
                    <a:lumMod val="10000"/>
                  </a:schemeClr>
                </a:solidFill>
                <a:latin typeface="Calibri" panose="020F0502020204030204" pitchFamily="34" charset="0"/>
                <a:cs typeface="Calibri" panose="020F0502020204030204" pitchFamily="34" charset="0"/>
              </a:rPr>
              <a:t>عن المستقبلات لفترة </a:t>
            </a:r>
            <a:br>
              <a:rPr lang="en-US" altLang="zh-CN" dirty="0">
                <a:solidFill>
                  <a:schemeClr val="bg2">
                    <a:lumMod val="10000"/>
                  </a:schemeClr>
                </a:solidFill>
                <a:latin typeface="Calibri" panose="020F0502020204030204" pitchFamily="34" charset="0"/>
                <a:cs typeface="Calibri" panose="020F0502020204030204" pitchFamily="34" charset="0"/>
              </a:rPr>
            </a:br>
            <a:r>
              <a:rPr lang="ar" altLang="zh-CN" b="1" u="sng" dirty="0">
                <a:solidFill>
                  <a:schemeClr val="bg2">
                    <a:lumMod val="10000"/>
                  </a:schemeClr>
                </a:solidFill>
                <a:latin typeface="Calibri" panose="020F0502020204030204" pitchFamily="34" charset="0"/>
                <a:cs typeface="Calibri" panose="020F0502020204030204" pitchFamily="34" charset="0"/>
              </a:rPr>
              <a:t>قصيرة</a:t>
            </a:r>
            <a:r>
              <a:rPr lang="en-US" altLang="zh-CN" b="1" u="sng" dirty="0">
                <a:solidFill>
                  <a:schemeClr val="bg2">
                    <a:lumMod val="10000"/>
                  </a:schemeClr>
                </a:solidFill>
                <a:latin typeface="Calibri" panose="020F0502020204030204" pitchFamily="34" charset="0"/>
                <a:cs typeface="Calibri" panose="020F0502020204030204" pitchFamily="34" charset="0"/>
              </a:rPr>
              <a:t> </a:t>
            </a:r>
            <a:r>
              <a:rPr lang="ar" altLang="zh-CN" b="1" u="sng" dirty="0">
                <a:solidFill>
                  <a:schemeClr val="bg2">
                    <a:lumMod val="10000"/>
                  </a:schemeClr>
                </a:solidFill>
                <a:latin typeface="Calibri" panose="020F0502020204030204" pitchFamily="34" charset="0"/>
                <a:cs typeface="Calibri" panose="020F0502020204030204" pitchFamily="34" charset="0"/>
              </a:rPr>
              <a:t>من الوقت</a:t>
            </a:r>
            <a:r>
              <a:rPr lang="ar" altLang="zh-CN" b="1" dirty="0">
                <a:solidFill>
                  <a:schemeClr val="bg2">
                    <a:lumMod val="10000"/>
                  </a:schemeClr>
                </a:solidFill>
                <a:latin typeface="Calibri" panose="020F0502020204030204" pitchFamily="34" charset="0"/>
                <a:cs typeface="Calibri" panose="020F0502020204030204" pitchFamily="34" charset="0"/>
              </a:rPr>
              <a:t> (30-90 دقيقة) </a:t>
            </a:r>
            <a:br>
              <a:rPr lang="en-US" altLang="zh-CN" b="1" dirty="0">
                <a:solidFill>
                  <a:schemeClr val="bg2">
                    <a:lumMod val="10000"/>
                  </a:schemeClr>
                </a:solidFill>
                <a:latin typeface="Calibri" panose="020F0502020204030204" pitchFamily="34" charset="0"/>
                <a:cs typeface="Calibri" panose="020F0502020204030204" pitchFamily="34" charset="0"/>
              </a:rPr>
            </a:br>
            <a:r>
              <a:rPr lang="ar" altLang="zh-CN" dirty="0">
                <a:solidFill>
                  <a:schemeClr val="bg2">
                    <a:lumMod val="10000"/>
                  </a:schemeClr>
                </a:solidFill>
                <a:latin typeface="Calibri" panose="020F0502020204030204" pitchFamily="34" charset="0"/>
                <a:cs typeface="Calibri" panose="020F0502020204030204" pitchFamily="34" charset="0"/>
              </a:rPr>
              <a:t>ويسمح للشخص بالتنفس</a:t>
            </a:r>
          </a:p>
          <a:p>
            <a:pPr algn="ctr" rtl="1"/>
            <a:r>
              <a:rPr lang="ar" altLang="zh-CN" dirty="0">
                <a:solidFill>
                  <a:schemeClr val="bg2">
                    <a:lumMod val="10000"/>
                  </a:schemeClr>
                </a:solidFill>
                <a:latin typeface="Calibri" panose="020F0502020204030204" pitchFamily="34" charset="0"/>
                <a:cs typeface="Calibri" panose="020F0502020204030204" pitchFamily="34" charset="0"/>
              </a:rPr>
              <a:t>مرة أخرى.</a:t>
            </a:r>
          </a:p>
        </p:txBody>
      </p:sp>
    </p:spTree>
    <p:extLst>
      <p:ext uri="{BB962C8B-B14F-4D97-AF65-F5344CB8AC3E}">
        <p14:creationId xmlns:p14="http://schemas.microsoft.com/office/powerpoint/2010/main" val="2429930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33715" y="1124584"/>
            <a:ext cx="9742131" cy="1325563"/>
          </a:xfrm>
        </p:spPr>
        <p:style>
          <a:lnRef idx="1">
            <a:schemeClr val="accent1"/>
          </a:lnRef>
          <a:fillRef idx="3">
            <a:schemeClr val="accent1"/>
          </a:fillRef>
          <a:effectRef idx="2">
            <a:schemeClr val="accent1"/>
          </a:effectRef>
          <a:fontRef idx="minor">
            <a:schemeClr val="lt1"/>
          </a:fontRef>
        </p:style>
        <p:txBody>
          <a:bodyPr/>
          <a:lstStyle/>
          <a:p>
            <a:pPr rtl="1"/>
            <a:r>
              <a:rPr lang="ar" dirty="0">
                <a:latin typeface="Helvetica" pitchFamily="2" charset="0"/>
              </a:rPr>
              <a:t>مدى أمان النالوكسون</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a:xfrm>
            <a:off x="278232" y="6173786"/>
            <a:ext cx="1263474" cy="365125"/>
          </a:xfrm>
        </p:spPr>
        <p:txBody>
          <a:bodyPr/>
          <a:lstStyle/>
          <a:p>
            <a:pPr algn="l"/>
            <a:fld id="{5874D6C6-B3A5-4F2C-A6BF-E3D57C3A1219}" type="slidenum">
              <a:rPr lang="en-US" smtClean="0"/>
              <a:pPr algn="l"/>
              <a:t>21</a:t>
            </a:fld>
            <a:endParaRPr lang="ar" dirty="0"/>
          </a:p>
        </p:txBody>
      </p:sp>
      <p:sp>
        <p:nvSpPr>
          <p:cNvPr id="7" name="Content Placeholder 6">
            <a:extLst>
              <a:ext uri="{FF2B5EF4-FFF2-40B4-BE49-F238E27FC236}">
                <a16:creationId xmlns:a16="http://schemas.microsoft.com/office/drawing/2014/main" id="{B444479D-2B44-425A-8CDD-08565AAAE037}"/>
              </a:ext>
            </a:extLst>
          </p:cNvPr>
          <p:cNvSpPr>
            <a:spLocks noGrp="1"/>
          </p:cNvSpPr>
          <p:nvPr>
            <p:ph sz="quarter" idx="13"/>
          </p:nvPr>
        </p:nvSpPr>
        <p:spPr>
          <a:xfrm>
            <a:off x="5464029" y="3087149"/>
            <a:ext cx="4535921" cy="2792949"/>
          </a:xfrm>
        </p:spPr>
        <p:txBody>
          <a:bodyPr/>
          <a:lstStyle/>
          <a:p>
            <a:pPr algn="r" rtl="1"/>
            <a:r>
              <a:rPr lang="ar" sz="1800" b="1" dirty="0"/>
              <a:t>الآثار الجانبية الخطيرة الناجمة عن استخدام النالوكسون نادرة.</a:t>
            </a:r>
          </a:p>
          <a:p>
            <a:pPr algn="r" rtl="1"/>
            <a:r>
              <a:rPr lang="ar" dirty="0"/>
              <a:t>إن فائدة استخدام النالوكسون أثناء تناول جرعة زائدة من المواد الأفيونية تفوق بكثير أي خطر تسببه الآثار الجانبية. غالبًا ما ترتبط الآثار الجانبية المبلغ عنها بأعراض </a:t>
            </a:r>
            <a:r>
              <a:rPr lang="ar" i="1" dirty="0">
                <a:effectLst>
                  <a:outerShdw blurRad="38100" dist="38100" dir="2700000" algn="tl">
                    <a:srgbClr val="000000">
                      <a:alpha val="43137"/>
                    </a:srgbClr>
                  </a:outerShdw>
                </a:effectLst>
              </a:rPr>
              <a:t>انسحاب المواد الأفيونية الحاد</a:t>
            </a:r>
            <a:r>
              <a:rPr lang="ar" dirty="0"/>
              <a:t>. </a:t>
            </a:r>
          </a:p>
          <a:p>
            <a:pPr algn="r" rtl="1"/>
            <a:r>
              <a:rPr lang="ar" dirty="0"/>
              <a:t>إن جرعة النالوكسون واحدة للبالغين والأطفال.</a:t>
            </a:r>
          </a:p>
          <a:p>
            <a:pPr algn="r" rtl="1"/>
            <a:r>
              <a:rPr lang="ar" dirty="0"/>
              <a:t>لا توجد احتمالية لإدمان النالوكسون. </a:t>
            </a:r>
          </a:p>
          <a:p>
            <a:pPr marL="0" indent="0" algn="r">
              <a:buNone/>
            </a:pPr>
            <a:endParaRPr lang="ar" dirty="0"/>
          </a:p>
        </p:txBody>
      </p:sp>
      <p:sp>
        <p:nvSpPr>
          <p:cNvPr id="9" name="Content Placeholder 8">
            <a:extLst>
              <a:ext uri="{FF2B5EF4-FFF2-40B4-BE49-F238E27FC236}">
                <a16:creationId xmlns:a16="http://schemas.microsoft.com/office/drawing/2014/main" id="{C9F8D5AD-299C-4661-B791-A1D9747032E4}"/>
              </a:ext>
            </a:extLst>
          </p:cNvPr>
          <p:cNvSpPr>
            <a:spLocks noGrp="1"/>
          </p:cNvSpPr>
          <p:nvPr>
            <p:ph sz="quarter" idx="15"/>
          </p:nvPr>
        </p:nvSpPr>
        <p:spPr>
          <a:xfrm>
            <a:off x="769077" y="3087149"/>
            <a:ext cx="4324524" cy="2357306"/>
          </a:xfrm>
        </p:spPr>
        <p:txBody>
          <a:bodyPr/>
          <a:lstStyle/>
          <a:p>
            <a:pPr marL="285750" indent="-285750" rtl="1">
              <a:buFont typeface="Arial" panose="020B0604020202020204" pitchFamily="34" charset="0"/>
              <a:buChar char="•"/>
            </a:pPr>
            <a:r>
              <a:rPr lang="ar" b="1" i="1" u="sng" dirty="0">
                <a:effectLst>
                  <a:outerShdw blurRad="38100" dist="38100" dir="2700000" algn="tl">
                    <a:srgbClr val="000000">
                      <a:alpha val="43137"/>
                    </a:srgbClr>
                  </a:outerShdw>
                </a:effectLst>
              </a:rPr>
              <a:t>لن</a:t>
            </a:r>
            <a:r>
              <a:rPr lang="ar" dirty="0"/>
              <a:t> يعالج </a:t>
            </a:r>
            <a:r>
              <a:rPr lang="ar" b="1" dirty="0"/>
              <a:t>النالوكسون  الجرعات الزائدة من أدوية أخرى مثل</a:t>
            </a:r>
            <a:r>
              <a:rPr lang="ar" dirty="0"/>
              <a:t>:</a:t>
            </a:r>
          </a:p>
          <a:p>
            <a:pPr rtl="1"/>
            <a:r>
              <a:rPr lang="ar" dirty="0"/>
              <a:t>	الكحوليات أو البنزوديازيبينات أو الكوكايين</a:t>
            </a:r>
            <a:br>
              <a:rPr lang="en-US" dirty="0"/>
            </a:br>
            <a:r>
              <a:rPr lang="en-US" dirty="0"/>
              <a:t>	</a:t>
            </a:r>
            <a:r>
              <a:rPr lang="ar" dirty="0"/>
              <a:t> أو الأمفيتامينات أو الزيلازين.</a:t>
            </a:r>
          </a:p>
          <a:p>
            <a:endParaRPr lang="ar" dirty="0"/>
          </a:p>
          <a:p>
            <a:endParaRPr lang="ar" dirty="0"/>
          </a:p>
        </p:txBody>
      </p:sp>
      <p:pic>
        <p:nvPicPr>
          <p:cNvPr id="5" name="Picture 4">
            <a:extLst>
              <a:ext uri="{FF2B5EF4-FFF2-40B4-BE49-F238E27FC236}">
                <a16:creationId xmlns:a16="http://schemas.microsoft.com/office/drawing/2014/main" id="{8844E4E2-B532-4CC5-9493-B7F90105F13C}"/>
              </a:ext>
            </a:extLst>
          </p:cNvPr>
          <p:cNvPicPr>
            <a:picLocks noChangeAspect="1"/>
          </p:cNvPicPr>
          <p:nvPr/>
        </p:nvPicPr>
        <p:blipFill>
          <a:blip r:embed="rId2"/>
          <a:stretch>
            <a:fillRect/>
          </a:stretch>
        </p:blipFill>
        <p:spPr>
          <a:xfrm>
            <a:off x="8986084" y="487582"/>
            <a:ext cx="1524132" cy="493819"/>
          </a:xfrm>
          <a:prstGeom prst="rect">
            <a:avLst/>
          </a:prstGeom>
        </p:spPr>
      </p:pic>
    </p:spTree>
    <p:extLst>
      <p:ext uri="{BB962C8B-B14F-4D97-AF65-F5344CB8AC3E}">
        <p14:creationId xmlns:p14="http://schemas.microsoft.com/office/powerpoint/2010/main" val="3133403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02671" y="1084262"/>
            <a:ext cx="10728862" cy="935267"/>
          </a:xfrm>
        </p:spPr>
        <p:txBody>
          <a:bodyPr/>
          <a:lstStyle/>
          <a:p>
            <a:pPr algn="r" rtl="1"/>
            <a:r>
              <a:rPr lang="ar" b="1" dirty="0">
                <a:solidFill>
                  <a:schemeClr val="accent1"/>
                </a:solidFill>
                <a:latin typeface="Arial" panose="020B0604020202020204" pitchFamily="34" charset="0"/>
                <a:cs typeface="Arial" panose="020B0604020202020204" pitchFamily="34" charset="0"/>
              </a:rPr>
              <a:t>Narcan (بخاخ أنف)</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22</a:t>
            </a:fld>
            <a:endParaRPr lang="ar"/>
          </a:p>
        </p:txBody>
      </p:sp>
      <p:pic>
        <p:nvPicPr>
          <p:cNvPr id="9" name="Picture 8">
            <a:extLst>
              <a:ext uri="{FF2B5EF4-FFF2-40B4-BE49-F238E27FC236}">
                <a16:creationId xmlns:a16="http://schemas.microsoft.com/office/drawing/2014/main" id="{C02F8005-FC6B-4801-B6A2-C6B2AE97F5F7}"/>
              </a:ext>
            </a:extLst>
          </p:cNvPr>
          <p:cNvPicPr>
            <a:picLocks noChangeAspect="1"/>
          </p:cNvPicPr>
          <p:nvPr/>
        </p:nvPicPr>
        <p:blipFill>
          <a:blip r:embed="rId2"/>
          <a:stretch>
            <a:fillRect/>
          </a:stretch>
        </p:blipFill>
        <p:spPr>
          <a:xfrm>
            <a:off x="847882" y="1689428"/>
            <a:ext cx="1792379" cy="1676545"/>
          </a:xfrm>
          <a:prstGeom prst="rect">
            <a:avLst/>
          </a:prstGeom>
        </p:spPr>
      </p:pic>
      <p:sp>
        <p:nvSpPr>
          <p:cNvPr id="10" name="TextBox 9">
            <a:extLst>
              <a:ext uri="{FF2B5EF4-FFF2-40B4-BE49-F238E27FC236}">
                <a16:creationId xmlns:a16="http://schemas.microsoft.com/office/drawing/2014/main" id="{45C32780-629D-415E-9732-331015C6A00D}"/>
              </a:ext>
            </a:extLst>
          </p:cNvPr>
          <p:cNvSpPr txBox="1"/>
          <p:nvPr/>
        </p:nvSpPr>
        <p:spPr>
          <a:xfrm>
            <a:off x="3614599" y="5589072"/>
            <a:ext cx="2282135" cy="369332"/>
          </a:xfrm>
          <a:prstGeom prst="rect">
            <a:avLst/>
          </a:prstGeom>
          <a:noFill/>
        </p:spPr>
        <p:txBody>
          <a:bodyPr wrap="square" rtlCol="0">
            <a:spAutoFit/>
          </a:bodyPr>
          <a:lstStyle/>
          <a:p>
            <a:pPr rtl="1"/>
            <a:r>
              <a:rPr lang="ar" dirty="0">
                <a:solidFill>
                  <a:schemeClr val="accent1"/>
                </a:solidFill>
              </a:rPr>
              <a:t>*جرعتان (2) في كل عبوة</a:t>
            </a:r>
          </a:p>
        </p:txBody>
      </p:sp>
      <p:sp>
        <p:nvSpPr>
          <p:cNvPr id="11" name="TextBox 10">
            <a:extLst>
              <a:ext uri="{FF2B5EF4-FFF2-40B4-BE49-F238E27FC236}">
                <a16:creationId xmlns:a16="http://schemas.microsoft.com/office/drawing/2014/main" id="{52BEF6D0-B051-487A-829C-DDC42EEFE2D5}"/>
              </a:ext>
            </a:extLst>
          </p:cNvPr>
          <p:cNvSpPr txBox="1"/>
          <p:nvPr/>
        </p:nvSpPr>
        <p:spPr>
          <a:xfrm>
            <a:off x="402671" y="3520469"/>
            <a:ext cx="2799975" cy="923330"/>
          </a:xfrm>
          <a:prstGeom prst="rect">
            <a:avLst/>
          </a:prstGeom>
          <a:noFill/>
        </p:spPr>
        <p:txBody>
          <a:bodyPr wrap="square" rtlCol="0">
            <a:spAutoFit/>
          </a:bodyPr>
          <a:lstStyle/>
          <a:p>
            <a:pPr algn="r" rtl="1"/>
            <a:r>
              <a:rPr lang="ar" u="sng" dirty="0">
                <a:solidFill>
                  <a:schemeClr val="accent1"/>
                </a:solidFill>
                <a:latin typeface="Helvetica" pitchFamily="2" charset="0"/>
              </a:rPr>
              <a:t>تُرجى ملاحظة أن</a:t>
            </a:r>
            <a:r>
              <a:rPr lang="ar" dirty="0">
                <a:solidFill>
                  <a:schemeClr val="accent1"/>
                </a:solidFill>
                <a:latin typeface="Helvetica" pitchFamily="2" charset="0"/>
              </a:rPr>
              <a:t>:</a:t>
            </a:r>
          </a:p>
          <a:p>
            <a:pPr algn="r" rtl="1"/>
            <a:r>
              <a:rPr lang="ar" b="1" i="1" dirty="0">
                <a:solidFill>
                  <a:schemeClr val="accent1"/>
                </a:solidFill>
                <a:latin typeface="Helvetica" pitchFamily="2" charset="0"/>
              </a:rPr>
              <a:t>Narcan</a:t>
            </a:r>
            <a:r>
              <a:rPr lang="ar" dirty="0">
                <a:solidFill>
                  <a:schemeClr val="accent1"/>
                </a:solidFill>
                <a:latin typeface="Helvetica" pitchFamily="2" charset="0"/>
              </a:rPr>
              <a:t> هو اسم العلامة التجارية. </a:t>
            </a:r>
            <a:r>
              <a:rPr lang="ar" b="1" dirty="0">
                <a:solidFill>
                  <a:schemeClr val="accent1"/>
                </a:solidFill>
                <a:effectLst>
                  <a:outerShdw blurRad="38100" dist="38100" dir="2700000" algn="tl">
                    <a:srgbClr val="000000">
                      <a:alpha val="43137"/>
                    </a:srgbClr>
                  </a:outerShdw>
                </a:effectLst>
                <a:latin typeface="Helvetica" pitchFamily="2" charset="0"/>
              </a:rPr>
              <a:t>النالوكسون</a:t>
            </a:r>
            <a:r>
              <a:rPr lang="ar" dirty="0">
                <a:solidFill>
                  <a:schemeClr val="accent1"/>
                </a:solidFill>
                <a:latin typeface="Helvetica" pitchFamily="2" charset="0"/>
              </a:rPr>
              <a:t> هو الدواء</a:t>
            </a:r>
            <a:r>
              <a:rPr lang="ar" dirty="0">
                <a:solidFill>
                  <a:schemeClr val="accent1"/>
                </a:solidFill>
              </a:rPr>
              <a:t>.</a:t>
            </a:r>
          </a:p>
        </p:txBody>
      </p:sp>
      <p:pic>
        <p:nvPicPr>
          <p:cNvPr id="5" name="Picture 4">
            <a:extLst>
              <a:ext uri="{FF2B5EF4-FFF2-40B4-BE49-F238E27FC236}">
                <a16:creationId xmlns:a16="http://schemas.microsoft.com/office/drawing/2014/main" id="{068DBC62-EB16-425A-BFB8-6D5EF18C41DC}"/>
              </a:ext>
            </a:extLst>
          </p:cNvPr>
          <p:cNvPicPr>
            <a:picLocks noChangeAspect="1"/>
          </p:cNvPicPr>
          <p:nvPr/>
        </p:nvPicPr>
        <p:blipFill>
          <a:blip r:embed="rId3"/>
          <a:stretch>
            <a:fillRect/>
          </a:stretch>
        </p:blipFill>
        <p:spPr>
          <a:xfrm>
            <a:off x="8986084" y="445139"/>
            <a:ext cx="1524132" cy="493819"/>
          </a:xfrm>
          <a:prstGeom prst="rect">
            <a:avLst/>
          </a:prstGeom>
        </p:spPr>
      </p:pic>
      <p:pic>
        <p:nvPicPr>
          <p:cNvPr id="57" name="Content Placeholder 6">
            <a:extLst>
              <a:ext uri="{FF2B5EF4-FFF2-40B4-BE49-F238E27FC236}">
                <a16:creationId xmlns:a16="http://schemas.microsoft.com/office/drawing/2014/main" id="{DDBEB318-D10E-518D-6BEF-F6B0DFE96D0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flipH="1">
            <a:off x="3376188" y="1912849"/>
            <a:ext cx="7609241" cy="3754209"/>
          </a:xfrm>
          <a:prstGeom prst="rect">
            <a:avLst/>
          </a:prstGeom>
        </p:spPr>
      </p:pic>
      <p:sp>
        <p:nvSpPr>
          <p:cNvPr id="58" name="文本框 2">
            <a:extLst>
              <a:ext uri="{FF2B5EF4-FFF2-40B4-BE49-F238E27FC236}">
                <a16:creationId xmlns:a16="http://schemas.microsoft.com/office/drawing/2014/main" id="{641A8DCA-5990-D1BC-0102-04D5A3AF2625}"/>
              </a:ext>
            </a:extLst>
          </p:cNvPr>
          <p:cNvSpPr txBox="1"/>
          <p:nvPr/>
        </p:nvSpPr>
        <p:spPr>
          <a:xfrm>
            <a:off x="3502801" y="2048332"/>
            <a:ext cx="7218680" cy="502702"/>
          </a:xfrm>
          <a:prstGeom prst="rect">
            <a:avLst/>
          </a:prstGeom>
          <a:noFill/>
        </p:spPr>
        <p:txBody>
          <a:bodyPr wrap="square" rtlCol="0">
            <a:spAutoFit/>
          </a:bodyPr>
          <a:lstStyle/>
          <a:p>
            <a:pPr algn="r" rtl="1">
              <a:lnSpc>
                <a:spcPts val="1600"/>
              </a:lnSpc>
            </a:pPr>
            <a:r>
              <a:rPr lang="ar" altLang="zh-CN" sz="1500" b="1" dirty="0">
                <a:solidFill>
                  <a:schemeClr val="bg2">
                    <a:lumMod val="10000"/>
                  </a:schemeClr>
                </a:solidFill>
                <a:latin typeface="Calibri" panose="020F0502020204030204" pitchFamily="34" charset="0"/>
                <a:cs typeface="Calibri" panose="020F0502020204030204" pitchFamily="34" charset="0"/>
              </a:rPr>
              <a:t>كيفية الاستخدام 
</a:t>
            </a:r>
            <a:r>
              <a:rPr lang="ar" altLang="zh-CN" sz="1500" b="1" dirty="0">
                <a:solidFill>
                  <a:srgbClr val="E70F78"/>
                </a:solidFill>
                <a:latin typeface="Calibri" panose="020F0502020204030204" pitchFamily="34" charset="0"/>
                <a:cs typeface="Calibri" panose="020F0502020204030204" pitchFamily="34" charset="0"/>
              </a:rPr>
              <a:t>بخاخ الأنف ®NARCAN</a:t>
            </a:r>
            <a:endParaRPr lang="zh-CN" altLang="en-US" sz="1500" b="1" dirty="0">
              <a:solidFill>
                <a:srgbClr val="E70F78"/>
              </a:solidFill>
              <a:latin typeface="Calibri" panose="020F0502020204030204" pitchFamily="34" charset="0"/>
              <a:cs typeface="Calibri" panose="020F0502020204030204" pitchFamily="34" charset="0"/>
            </a:endParaRPr>
          </a:p>
        </p:txBody>
      </p:sp>
      <p:sp>
        <p:nvSpPr>
          <p:cNvPr id="59" name="文本框 12">
            <a:extLst>
              <a:ext uri="{FF2B5EF4-FFF2-40B4-BE49-F238E27FC236}">
                <a16:creationId xmlns:a16="http://schemas.microsoft.com/office/drawing/2014/main" id="{291D114A-4E95-697D-BED2-1A42E3921BD3}"/>
              </a:ext>
            </a:extLst>
          </p:cNvPr>
          <p:cNvSpPr txBox="1"/>
          <p:nvPr/>
        </p:nvSpPr>
        <p:spPr>
          <a:xfrm>
            <a:off x="3502801" y="2569944"/>
            <a:ext cx="7218680" cy="400110"/>
          </a:xfrm>
          <a:prstGeom prst="rect">
            <a:avLst/>
          </a:prstGeom>
          <a:noFill/>
        </p:spPr>
        <p:txBody>
          <a:bodyPr wrap="square" rtlCol="0">
            <a:spAutoFit/>
          </a:bodyPr>
          <a:lstStyle/>
          <a:p>
            <a:pPr algn="r" rtl="1"/>
            <a:r>
              <a:rPr lang="ar" altLang="zh-CN" sz="1000" dirty="0">
                <a:solidFill>
                  <a:schemeClr val="bg2">
                    <a:lumMod val="50000"/>
                  </a:schemeClr>
                </a:solidFill>
                <a:latin typeface="Calibri" panose="020F0502020204030204" pitchFamily="34" charset="0"/>
                <a:cs typeface="Calibri" panose="020F0502020204030204" pitchFamily="34" charset="0"/>
              </a:rPr>
              <a:t>في حالات الطوارئ المتعلقة بالجرعات الزائدة من المواد الأفيونية، </a:t>
            </a:r>
            <a:r>
              <a:rPr lang="ar" altLang="zh-CN" sz="1000" b="1" dirty="0">
                <a:solidFill>
                  <a:srgbClr val="E70F78"/>
                </a:solidFill>
                <a:latin typeface="Calibri" panose="020F0502020204030204" pitchFamily="34" charset="0"/>
                <a:cs typeface="Calibri" panose="020F0502020204030204" pitchFamily="34" charset="0"/>
              </a:rPr>
              <a:t>يعد التعرف على الأعراض</a:t>
            </a:r>
            <a:r>
              <a:rPr lang="ar" altLang="zh-CN" sz="1000" dirty="0">
                <a:solidFill>
                  <a:schemeClr val="bg2">
                    <a:lumMod val="50000"/>
                  </a:schemeClr>
                </a:solidFill>
                <a:latin typeface="Calibri" panose="020F0502020204030204" pitchFamily="34" charset="0"/>
                <a:cs typeface="Calibri" panose="020F0502020204030204" pitchFamily="34" charset="0"/>
              </a:rPr>
              <a:t> واتخاذ إجراءات فورية أمرًا بالغ الأهمية لإنقاذ حياة محتملة. إذا كنت تشك في أن الحالة بسبب جرعة زائدة من المواد الأفيونية، عليك إعطاء الشخص بخاخ الأنف NARCAN وطلب المساعدة الطبية الطارئة على الفور.</a:t>
            </a:r>
            <a:endParaRPr lang="zh-CN" altLang="en-US" sz="1000" dirty="0">
              <a:solidFill>
                <a:schemeClr val="bg2">
                  <a:lumMod val="50000"/>
                </a:schemeClr>
              </a:solidFill>
              <a:latin typeface="Calibri" panose="020F0502020204030204" pitchFamily="34" charset="0"/>
              <a:cs typeface="Calibri" panose="020F0502020204030204" pitchFamily="34" charset="0"/>
            </a:endParaRPr>
          </a:p>
        </p:txBody>
      </p:sp>
      <p:sp>
        <p:nvSpPr>
          <p:cNvPr id="60" name="文本框 15">
            <a:extLst>
              <a:ext uri="{FF2B5EF4-FFF2-40B4-BE49-F238E27FC236}">
                <a16:creationId xmlns:a16="http://schemas.microsoft.com/office/drawing/2014/main" id="{69C7533A-28B0-0095-1514-0BC50149310A}"/>
              </a:ext>
            </a:extLst>
          </p:cNvPr>
          <p:cNvSpPr txBox="1"/>
          <p:nvPr/>
        </p:nvSpPr>
        <p:spPr>
          <a:xfrm>
            <a:off x="3502801" y="3111688"/>
            <a:ext cx="7218680" cy="297517"/>
          </a:xfrm>
          <a:prstGeom prst="rect">
            <a:avLst/>
          </a:prstGeom>
          <a:noFill/>
        </p:spPr>
        <p:txBody>
          <a:bodyPr wrap="square" rtlCol="0">
            <a:spAutoFit/>
          </a:bodyPr>
          <a:lstStyle/>
          <a:p>
            <a:pPr algn="r" rtl="1">
              <a:lnSpc>
                <a:spcPts val="1600"/>
              </a:lnSpc>
            </a:pPr>
            <a:r>
              <a:rPr lang="ar" altLang="zh-CN" sz="1200" b="1" dirty="0">
                <a:solidFill>
                  <a:schemeClr val="bg2">
                    <a:lumMod val="25000"/>
                  </a:schemeClr>
                </a:solidFill>
                <a:latin typeface="Calibri" panose="020F0502020204030204" pitchFamily="34" charset="0"/>
                <a:cs typeface="Calibri" panose="020F0502020204030204" pitchFamily="34" charset="0"/>
              </a:rPr>
              <a:t>الخطوات الأساسية لإعطاء بخاخ الأنف NARCAN:</a:t>
            </a:r>
            <a:endParaRPr lang="zh-CN" altLang="en-US" sz="1200" b="1" dirty="0">
              <a:solidFill>
                <a:schemeClr val="bg2">
                  <a:lumMod val="25000"/>
                </a:schemeClr>
              </a:solidFill>
              <a:latin typeface="Calibri" panose="020F0502020204030204" pitchFamily="34" charset="0"/>
              <a:cs typeface="Calibri" panose="020F0502020204030204" pitchFamily="34" charset="0"/>
            </a:endParaRPr>
          </a:p>
        </p:txBody>
      </p:sp>
      <p:sp>
        <p:nvSpPr>
          <p:cNvPr id="61" name="文本框 18">
            <a:extLst>
              <a:ext uri="{FF2B5EF4-FFF2-40B4-BE49-F238E27FC236}">
                <a16:creationId xmlns:a16="http://schemas.microsoft.com/office/drawing/2014/main" id="{14C7DFB8-6995-4CFA-18C0-F9CB4FDEC7C6}"/>
              </a:ext>
            </a:extLst>
          </p:cNvPr>
          <p:cNvSpPr txBox="1"/>
          <p:nvPr/>
        </p:nvSpPr>
        <p:spPr>
          <a:xfrm>
            <a:off x="8837033" y="3664372"/>
            <a:ext cx="1312744" cy="313932"/>
          </a:xfrm>
          <a:prstGeom prst="rect">
            <a:avLst/>
          </a:prstGeom>
          <a:noFill/>
        </p:spPr>
        <p:txBody>
          <a:bodyPr wrap="square" rtlCol="0">
            <a:spAutoFit/>
          </a:bodyPr>
          <a:lstStyle/>
          <a:p>
            <a:pPr algn="ctr" rtl="1">
              <a:lnSpc>
                <a:spcPts val="1600"/>
              </a:lnSpc>
            </a:pPr>
            <a:r>
              <a:rPr lang="ar" altLang="zh-CN" sz="2000" b="1" dirty="0">
                <a:solidFill>
                  <a:srgbClr val="E70F78"/>
                </a:solidFill>
                <a:latin typeface="Calibri" panose="020F0502020204030204" pitchFamily="34" charset="0"/>
                <a:cs typeface="Calibri" panose="020F0502020204030204" pitchFamily="34" charset="0"/>
              </a:rPr>
              <a:t>إزالة الغلاف</a:t>
            </a:r>
            <a:endParaRPr lang="zh-CN" altLang="en-US" sz="2000" b="1" dirty="0">
              <a:solidFill>
                <a:srgbClr val="E70F78"/>
              </a:solidFill>
              <a:latin typeface="Calibri" panose="020F0502020204030204" pitchFamily="34" charset="0"/>
              <a:cs typeface="Calibri" panose="020F0502020204030204" pitchFamily="34" charset="0"/>
            </a:endParaRPr>
          </a:p>
        </p:txBody>
      </p:sp>
      <p:sp>
        <p:nvSpPr>
          <p:cNvPr id="62" name="文本框 21">
            <a:extLst>
              <a:ext uri="{FF2B5EF4-FFF2-40B4-BE49-F238E27FC236}">
                <a16:creationId xmlns:a16="http://schemas.microsoft.com/office/drawing/2014/main" id="{E7F38FDE-C647-1CA9-90B8-D387CAA7C965}"/>
              </a:ext>
            </a:extLst>
          </p:cNvPr>
          <p:cNvSpPr txBox="1"/>
          <p:nvPr/>
        </p:nvSpPr>
        <p:spPr>
          <a:xfrm>
            <a:off x="6492382" y="3664372"/>
            <a:ext cx="1312744" cy="313932"/>
          </a:xfrm>
          <a:prstGeom prst="rect">
            <a:avLst/>
          </a:prstGeom>
          <a:noFill/>
        </p:spPr>
        <p:txBody>
          <a:bodyPr wrap="square" rtlCol="0">
            <a:spAutoFit/>
          </a:bodyPr>
          <a:lstStyle/>
          <a:p>
            <a:pPr algn="ctr" rtl="1">
              <a:lnSpc>
                <a:spcPts val="1600"/>
              </a:lnSpc>
            </a:pPr>
            <a:r>
              <a:rPr lang="ar" altLang="zh-CN" sz="2000" b="1" dirty="0">
                <a:solidFill>
                  <a:srgbClr val="E70F78"/>
                </a:solidFill>
                <a:latin typeface="Calibri" panose="020F0502020204030204" pitchFamily="34" charset="0"/>
                <a:cs typeface="Calibri" panose="020F0502020204030204" pitchFamily="34" charset="0"/>
              </a:rPr>
              <a:t>الوضع</a:t>
            </a:r>
            <a:endParaRPr lang="zh-CN" altLang="en-US" sz="2000" b="1" dirty="0">
              <a:solidFill>
                <a:srgbClr val="E70F78"/>
              </a:solidFill>
              <a:latin typeface="Calibri" panose="020F0502020204030204" pitchFamily="34" charset="0"/>
              <a:cs typeface="Calibri" panose="020F0502020204030204" pitchFamily="34" charset="0"/>
            </a:endParaRPr>
          </a:p>
        </p:txBody>
      </p:sp>
      <p:sp>
        <p:nvSpPr>
          <p:cNvPr id="63" name="文本框 24">
            <a:extLst>
              <a:ext uri="{FF2B5EF4-FFF2-40B4-BE49-F238E27FC236}">
                <a16:creationId xmlns:a16="http://schemas.microsoft.com/office/drawing/2014/main" id="{A639D03F-0DFD-E740-5DBB-626D34076883}"/>
              </a:ext>
            </a:extLst>
          </p:cNvPr>
          <p:cNvSpPr txBox="1"/>
          <p:nvPr/>
        </p:nvSpPr>
        <p:spPr>
          <a:xfrm>
            <a:off x="4015768" y="3664372"/>
            <a:ext cx="1312744" cy="313932"/>
          </a:xfrm>
          <a:prstGeom prst="rect">
            <a:avLst/>
          </a:prstGeom>
          <a:noFill/>
        </p:spPr>
        <p:txBody>
          <a:bodyPr wrap="square" rtlCol="0">
            <a:spAutoFit/>
          </a:bodyPr>
          <a:lstStyle/>
          <a:p>
            <a:pPr algn="ctr" rtl="1">
              <a:lnSpc>
                <a:spcPts val="1600"/>
              </a:lnSpc>
            </a:pPr>
            <a:r>
              <a:rPr lang="ar" altLang="zh-CN" sz="2000" b="1" dirty="0">
                <a:solidFill>
                  <a:srgbClr val="E70F78"/>
                </a:solidFill>
                <a:latin typeface="Calibri" panose="020F0502020204030204" pitchFamily="34" charset="0"/>
                <a:cs typeface="Calibri" panose="020F0502020204030204" pitchFamily="34" charset="0"/>
              </a:rPr>
              <a:t>الضغط</a:t>
            </a:r>
            <a:endParaRPr lang="zh-CN" altLang="en-US" sz="2000" b="1" dirty="0">
              <a:solidFill>
                <a:srgbClr val="E70F78"/>
              </a:solidFill>
              <a:latin typeface="Calibri" panose="020F0502020204030204" pitchFamily="34" charset="0"/>
              <a:cs typeface="Calibri" panose="020F0502020204030204" pitchFamily="34" charset="0"/>
            </a:endParaRPr>
          </a:p>
        </p:txBody>
      </p:sp>
      <p:sp>
        <p:nvSpPr>
          <p:cNvPr id="64" name="文本框 27">
            <a:extLst>
              <a:ext uri="{FF2B5EF4-FFF2-40B4-BE49-F238E27FC236}">
                <a16:creationId xmlns:a16="http://schemas.microsoft.com/office/drawing/2014/main" id="{115006F1-0283-360F-6734-3AEA404E3D45}"/>
              </a:ext>
            </a:extLst>
          </p:cNvPr>
          <p:cNvSpPr txBox="1"/>
          <p:nvPr/>
        </p:nvSpPr>
        <p:spPr>
          <a:xfrm>
            <a:off x="8476489" y="4946372"/>
            <a:ext cx="1781584" cy="507383"/>
          </a:xfrm>
          <a:prstGeom prst="rect">
            <a:avLst/>
          </a:prstGeom>
          <a:noFill/>
        </p:spPr>
        <p:txBody>
          <a:bodyPr wrap="square" rtlCol="0">
            <a:spAutoFit/>
          </a:bodyPr>
          <a:lstStyle/>
          <a:p>
            <a:pPr algn="r" rtl="1">
              <a:lnSpc>
                <a:spcPts val="1100"/>
              </a:lnSpc>
            </a:pPr>
            <a:r>
              <a:rPr lang="ar" altLang="zh-CN" sz="800" b="1" dirty="0">
                <a:solidFill>
                  <a:schemeClr val="bg2">
                    <a:lumMod val="25000"/>
                  </a:schemeClr>
                </a:solidFill>
                <a:latin typeface="Calibri" panose="020F0502020204030204" pitchFamily="34" charset="0"/>
                <a:cs typeface="Calibri" panose="020F0502020204030204" pitchFamily="34" charset="0"/>
              </a:rPr>
              <a:t>أنزع غلاف العبوة لإخراج الجهاز. أمسك الجهاز مع وضع إبهامك على الجزء السفلي من المكبس ووضع إصبعين على الفوهة.</a:t>
            </a:r>
            <a:endParaRPr lang="zh-CN" altLang="en-US" sz="800" b="1" dirty="0">
              <a:solidFill>
                <a:schemeClr val="bg2">
                  <a:lumMod val="25000"/>
                </a:schemeClr>
              </a:solidFill>
              <a:latin typeface="Calibri" panose="020F0502020204030204" pitchFamily="34" charset="0"/>
              <a:cs typeface="Calibri" panose="020F0502020204030204" pitchFamily="34" charset="0"/>
            </a:endParaRPr>
          </a:p>
        </p:txBody>
      </p:sp>
      <p:sp>
        <p:nvSpPr>
          <p:cNvPr id="65" name="文本框 33">
            <a:extLst>
              <a:ext uri="{FF2B5EF4-FFF2-40B4-BE49-F238E27FC236}">
                <a16:creationId xmlns:a16="http://schemas.microsoft.com/office/drawing/2014/main" id="{DEF16CA4-14E9-A153-8D11-91593FE01D78}"/>
              </a:ext>
            </a:extLst>
          </p:cNvPr>
          <p:cNvSpPr txBox="1"/>
          <p:nvPr/>
        </p:nvSpPr>
        <p:spPr>
          <a:xfrm>
            <a:off x="6221349" y="4946372"/>
            <a:ext cx="1781584" cy="507383"/>
          </a:xfrm>
          <a:prstGeom prst="rect">
            <a:avLst/>
          </a:prstGeom>
          <a:noFill/>
        </p:spPr>
        <p:txBody>
          <a:bodyPr wrap="square" rtlCol="0">
            <a:spAutoFit/>
          </a:bodyPr>
          <a:lstStyle/>
          <a:p>
            <a:pPr algn="r" rtl="1">
              <a:lnSpc>
                <a:spcPts val="1100"/>
              </a:lnSpc>
            </a:pPr>
            <a:r>
              <a:rPr lang="ar" altLang="zh-CN" sz="800" b="1" dirty="0">
                <a:solidFill>
                  <a:schemeClr val="bg2">
                    <a:lumMod val="25000"/>
                  </a:schemeClr>
                </a:solidFill>
                <a:latin typeface="Calibri" panose="020F0502020204030204" pitchFamily="34" charset="0"/>
                <a:cs typeface="Calibri" panose="020F0502020204030204" pitchFamily="34" charset="0"/>
              </a:rPr>
              <a:t>ضع طرف الفوهة في أي من فتحتي الأنف حتى تلمس أصابعك الجزء السفلي من أنف المريض وثبته في هذا الوضع.</a:t>
            </a:r>
            <a:endParaRPr lang="zh-CN" altLang="en-US" sz="800" b="1" dirty="0">
              <a:solidFill>
                <a:schemeClr val="bg2">
                  <a:lumMod val="25000"/>
                </a:schemeClr>
              </a:solidFill>
              <a:latin typeface="Calibri" panose="020F0502020204030204" pitchFamily="34" charset="0"/>
              <a:cs typeface="Calibri" panose="020F0502020204030204" pitchFamily="34" charset="0"/>
            </a:endParaRPr>
          </a:p>
        </p:txBody>
      </p:sp>
      <p:sp>
        <p:nvSpPr>
          <p:cNvPr id="66" name="文本框 36">
            <a:extLst>
              <a:ext uri="{FF2B5EF4-FFF2-40B4-BE49-F238E27FC236}">
                <a16:creationId xmlns:a16="http://schemas.microsoft.com/office/drawing/2014/main" id="{308A7580-CA43-1BA6-61E8-C518B3479198}"/>
              </a:ext>
            </a:extLst>
          </p:cNvPr>
          <p:cNvSpPr txBox="1"/>
          <p:nvPr/>
        </p:nvSpPr>
        <p:spPr>
          <a:xfrm>
            <a:off x="3614599" y="4946372"/>
            <a:ext cx="1886348" cy="366319"/>
          </a:xfrm>
          <a:prstGeom prst="rect">
            <a:avLst/>
          </a:prstGeom>
          <a:noFill/>
        </p:spPr>
        <p:txBody>
          <a:bodyPr wrap="square" rtlCol="0">
            <a:spAutoFit/>
          </a:bodyPr>
          <a:lstStyle/>
          <a:p>
            <a:pPr algn="r" rtl="1">
              <a:lnSpc>
                <a:spcPts val="1100"/>
              </a:lnSpc>
            </a:pPr>
            <a:r>
              <a:rPr lang="ar" altLang="zh-CN" sz="800" b="1" dirty="0">
                <a:solidFill>
                  <a:schemeClr val="bg2">
                    <a:lumMod val="25000"/>
                  </a:schemeClr>
                </a:solidFill>
                <a:latin typeface="Calibri" panose="020F0502020204030204" pitchFamily="34" charset="0"/>
                <a:cs typeface="Calibri" panose="020F0502020204030204" pitchFamily="34" charset="0"/>
              </a:rPr>
              <a:t>اضغط على المكبس بقوة لإخراج الجرعة في أنف المريض.</a:t>
            </a:r>
            <a:endParaRPr lang="zh-CN" altLang="en-US" sz="800" b="1" dirty="0">
              <a:solidFill>
                <a:schemeClr val="bg2">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2434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Naloxone Training Video_Narcan® Nasal Spray">
            <a:hlinkClick r:id="" action="ppaction://media"/>
            <a:extLst>
              <a:ext uri="{FF2B5EF4-FFF2-40B4-BE49-F238E27FC236}">
                <a16:creationId xmlns:a16="http://schemas.microsoft.com/office/drawing/2014/main" id="{BA01B69F-ED51-4497-AFD9-83F2519716FC}"/>
              </a:ext>
            </a:extLst>
          </p:cNvPr>
          <p:cNvPicPr>
            <a:picLocks noGrp="1" noRot="1" noChangeAspect="1"/>
          </p:cNvPicPr>
          <p:nvPr>
            <p:ph idx="1"/>
            <a:videoFile r:link="rId1"/>
          </p:nvPr>
        </p:nvPicPr>
        <p:blipFill>
          <a:blip r:embed="rId3"/>
          <a:stretch>
            <a:fillRect/>
          </a:stretch>
        </p:blipFill>
        <p:spPr>
          <a:xfrm>
            <a:off x="1875160" y="1112363"/>
            <a:ext cx="7645912" cy="4920070"/>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23</a:t>
            </a:fld>
            <a:endParaRPr lang="ar"/>
          </a:p>
        </p:txBody>
      </p:sp>
      <p:sp>
        <p:nvSpPr>
          <p:cNvPr id="9" name="TextBox 8">
            <a:extLst>
              <a:ext uri="{FF2B5EF4-FFF2-40B4-BE49-F238E27FC236}">
                <a16:creationId xmlns:a16="http://schemas.microsoft.com/office/drawing/2014/main" id="{A34BB000-380F-4EE0-A202-ECBB01B07C71}"/>
              </a:ext>
            </a:extLst>
          </p:cNvPr>
          <p:cNvSpPr txBox="1"/>
          <p:nvPr/>
        </p:nvSpPr>
        <p:spPr>
          <a:xfrm>
            <a:off x="221982" y="5976152"/>
            <a:ext cx="3672216" cy="253916"/>
          </a:xfrm>
          <a:prstGeom prst="rect">
            <a:avLst/>
          </a:prstGeom>
          <a:noFill/>
        </p:spPr>
        <p:txBody>
          <a:bodyPr wrap="square" rtlCol="0">
            <a:spAutoFit/>
          </a:bodyPr>
          <a:lstStyle/>
          <a:p>
            <a:pPr rtl="1"/>
            <a:r>
              <a:rPr lang="ar" sz="1050" dirty="0">
                <a:hlinkClick r:id="rId4"/>
              </a:rPr>
              <a:t>https://www.youtube.com/watch?v=xa7X00_QKWk</a:t>
            </a:r>
            <a:endParaRPr lang="ar" sz="1050" dirty="0"/>
          </a:p>
        </p:txBody>
      </p:sp>
      <p:pic>
        <p:nvPicPr>
          <p:cNvPr id="4" name="Picture 3">
            <a:extLst>
              <a:ext uri="{FF2B5EF4-FFF2-40B4-BE49-F238E27FC236}">
                <a16:creationId xmlns:a16="http://schemas.microsoft.com/office/drawing/2014/main" id="{0B20DA7D-CB8D-4BDF-A54E-6FF23EBC9D24}"/>
              </a:ext>
            </a:extLst>
          </p:cNvPr>
          <p:cNvPicPr>
            <a:picLocks noChangeAspect="1"/>
          </p:cNvPicPr>
          <p:nvPr/>
        </p:nvPicPr>
        <p:blipFill>
          <a:blip r:embed="rId5"/>
          <a:stretch>
            <a:fillRect/>
          </a:stretch>
        </p:blipFill>
        <p:spPr>
          <a:xfrm>
            <a:off x="8986084" y="420909"/>
            <a:ext cx="1524132" cy="493819"/>
          </a:xfrm>
          <a:prstGeom prst="rect">
            <a:avLst/>
          </a:prstGeom>
        </p:spPr>
      </p:pic>
    </p:spTree>
    <p:extLst>
      <p:ext uri="{BB962C8B-B14F-4D97-AF65-F5344CB8AC3E}">
        <p14:creationId xmlns:p14="http://schemas.microsoft.com/office/powerpoint/2010/main" val="161542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5467673" y="1084262"/>
            <a:ext cx="5890245" cy="1325563"/>
          </a:xfrm>
        </p:spPr>
        <p:txBody>
          <a:bodyPr/>
          <a:lstStyle/>
          <a:p>
            <a:pPr algn="r" rtl="1"/>
            <a:r>
              <a:rPr lang="ar" dirty="0">
                <a:solidFill>
                  <a:schemeClr val="accent1"/>
                </a:solidFill>
              </a:rPr>
              <a:t>Naloxone (عن طريق الحقن)</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24</a:t>
            </a:fld>
            <a:endParaRPr lang="ar"/>
          </a:p>
        </p:txBody>
      </p:sp>
      <p:sp>
        <p:nvSpPr>
          <p:cNvPr id="10" name="TextBox 9">
            <a:extLst>
              <a:ext uri="{FF2B5EF4-FFF2-40B4-BE49-F238E27FC236}">
                <a16:creationId xmlns:a16="http://schemas.microsoft.com/office/drawing/2014/main" id="{0AA7C562-3789-41C3-8AE5-57EE71195CA6}"/>
              </a:ext>
            </a:extLst>
          </p:cNvPr>
          <p:cNvSpPr txBox="1"/>
          <p:nvPr/>
        </p:nvSpPr>
        <p:spPr>
          <a:xfrm>
            <a:off x="6555380" y="2409825"/>
            <a:ext cx="4861407" cy="1754326"/>
          </a:xfrm>
          <a:prstGeom prst="rect">
            <a:avLst/>
          </a:prstGeom>
          <a:noFill/>
        </p:spPr>
        <p:txBody>
          <a:bodyPr wrap="square" rtlCol="0">
            <a:spAutoFit/>
          </a:bodyPr>
          <a:lstStyle/>
          <a:p>
            <a:pPr algn="r" rtl="1"/>
            <a:r>
              <a:rPr lang="ar" dirty="0">
                <a:latin typeface="Helvetica" pitchFamily="2" charset="0"/>
              </a:rPr>
              <a:t>نصائح:</a:t>
            </a:r>
          </a:p>
          <a:p>
            <a:pPr marL="285750" indent="-285750" algn="r" rtl="1">
              <a:buFont typeface="Arial" panose="020B0604020202020204" pitchFamily="34" charset="0"/>
              <a:buChar char="•"/>
            </a:pPr>
            <a:r>
              <a:rPr lang="ar" dirty="0">
                <a:latin typeface="Helvetica" pitchFamily="2" charset="0"/>
              </a:rPr>
              <a:t>استخدم مسحة الكحول لتنظيف موضع الحقن، إذا كان ذلك متاحًا</a:t>
            </a:r>
          </a:p>
          <a:p>
            <a:pPr marL="285750" indent="-285750" algn="r" rtl="1">
              <a:buFont typeface="Arial" panose="020B0604020202020204" pitchFamily="34" charset="0"/>
              <a:buChar char="•"/>
            </a:pPr>
            <a:r>
              <a:rPr lang="ar" dirty="0">
                <a:latin typeface="Helvetica" pitchFamily="2" charset="0"/>
              </a:rPr>
              <a:t>لا تحقن في قلب الشخص أو صدره أو ظهره!</a:t>
            </a:r>
          </a:p>
          <a:p>
            <a:pPr marL="285750" indent="-285750" algn="r" rtl="1">
              <a:buFont typeface="Arial" panose="020B0604020202020204" pitchFamily="34" charset="0"/>
              <a:buChar char="•"/>
            </a:pPr>
            <a:r>
              <a:rPr lang="ar" dirty="0">
                <a:latin typeface="Helvetica" pitchFamily="2" charset="0"/>
              </a:rPr>
              <a:t>يمكن الحقن من خلال الملابس إذا لزم الأمر</a:t>
            </a:r>
          </a:p>
          <a:p>
            <a:pPr algn="r"/>
            <a:endParaRPr lang="ar" dirty="0"/>
          </a:p>
        </p:txBody>
      </p:sp>
      <p:sp>
        <p:nvSpPr>
          <p:cNvPr id="13" name="TextBox 12">
            <a:extLst>
              <a:ext uri="{FF2B5EF4-FFF2-40B4-BE49-F238E27FC236}">
                <a16:creationId xmlns:a16="http://schemas.microsoft.com/office/drawing/2014/main" id="{B8AD606E-37F6-4CAB-BA43-8F9A2700D8C5}"/>
              </a:ext>
            </a:extLst>
          </p:cNvPr>
          <p:cNvSpPr txBox="1"/>
          <p:nvPr/>
        </p:nvSpPr>
        <p:spPr>
          <a:xfrm>
            <a:off x="9708228" y="4441150"/>
            <a:ext cx="1649691" cy="769441"/>
          </a:xfrm>
          <a:prstGeom prst="rect">
            <a:avLst/>
          </a:prstGeom>
          <a:noFill/>
        </p:spPr>
        <p:txBody>
          <a:bodyPr wrap="square" rtlCol="0">
            <a:spAutoFit/>
          </a:bodyPr>
          <a:lstStyle/>
          <a:p>
            <a:pPr rtl="1"/>
            <a:r>
              <a:rPr lang="ar" sz="1600" dirty="0">
                <a:latin typeface="Helvetica" pitchFamily="2" charset="0"/>
              </a:rPr>
              <a:t>زاوية 90 درجة </a:t>
            </a:r>
            <a:r>
              <a:rPr lang="ar" sz="1400" dirty="0">
                <a:latin typeface="Helvetica" pitchFamily="2" charset="0"/>
              </a:rPr>
              <a:t>للتأكد من وصولك إلى العضلة</a:t>
            </a:r>
            <a:endParaRPr lang="ar" sz="1600" dirty="0">
              <a:latin typeface="Helvetica" pitchFamily="2" charset="0"/>
            </a:endParaRPr>
          </a:p>
        </p:txBody>
      </p:sp>
      <p:pic>
        <p:nvPicPr>
          <p:cNvPr id="5" name="Picture 4">
            <a:extLst>
              <a:ext uri="{FF2B5EF4-FFF2-40B4-BE49-F238E27FC236}">
                <a16:creationId xmlns:a16="http://schemas.microsoft.com/office/drawing/2014/main" id="{80292F6E-5A12-4E9C-A179-627A06799029}"/>
              </a:ext>
            </a:extLst>
          </p:cNvPr>
          <p:cNvPicPr>
            <a:picLocks noChangeAspect="1"/>
          </p:cNvPicPr>
          <p:nvPr/>
        </p:nvPicPr>
        <p:blipFill>
          <a:blip r:embed="rId2"/>
          <a:stretch>
            <a:fillRect/>
          </a:stretch>
        </p:blipFill>
        <p:spPr>
          <a:xfrm>
            <a:off x="8986084" y="461221"/>
            <a:ext cx="1524132" cy="493819"/>
          </a:xfrm>
          <a:prstGeom prst="rect">
            <a:avLst/>
          </a:prstGeom>
        </p:spPr>
      </p:pic>
      <p:pic>
        <p:nvPicPr>
          <p:cNvPr id="14" name="Picture 13">
            <a:extLst>
              <a:ext uri="{FF2B5EF4-FFF2-40B4-BE49-F238E27FC236}">
                <a16:creationId xmlns:a16="http://schemas.microsoft.com/office/drawing/2014/main" id="{68B84370-F0E9-84B1-D4A7-41EB4781CA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65293" y="4338028"/>
            <a:ext cx="2347994" cy="1755892"/>
          </a:xfrm>
          <a:prstGeom prst="rect">
            <a:avLst/>
          </a:prstGeom>
        </p:spPr>
      </p:pic>
      <p:pic>
        <p:nvPicPr>
          <p:cNvPr id="15" name="Picture 14">
            <a:extLst>
              <a:ext uri="{FF2B5EF4-FFF2-40B4-BE49-F238E27FC236}">
                <a16:creationId xmlns:a16="http://schemas.microsoft.com/office/drawing/2014/main" id="{FA2FA2F8-9508-DC5D-94DE-BF98D966C94E}"/>
              </a:ext>
            </a:extLst>
          </p:cNvPr>
          <p:cNvPicPr>
            <a:picLocks noChangeAspect="1"/>
          </p:cNvPicPr>
          <p:nvPr/>
        </p:nvPicPr>
        <p:blipFill>
          <a:blip r:embed="rId4"/>
          <a:stretch>
            <a:fillRect/>
          </a:stretch>
        </p:blipFill>
        <p:spPr>
          <a:xfrm>
            <a:off x="8662379" y="4741682"/>
            <a:ext cx="1013897" cy="356846"/>
          </a:xfrm>
          <a:prstGeom prst="rect">
            <a:avLst/>
          </a:prstGeom>
        </p:spPr>
      </p:pic>
      <p:sp>
        <p:nvSpPr>
          <p:cNvPr id="16" name="文本框 3">
            <a:extLst>
              <a:ext uri="{FF2B5EF4-FFF2-40B4-BE49-F238E27FC236}">
                <a16:creationId xmlns:a16="http://schemas.microsoft.com/office/drawing/2014/main" id="{0EC57098-5DB6-F077-AE75-B0C8155EBE20}"/>
              </a:ext>
            </a:extLst>
          </p:cNvPr>
          <p:cNvSpPr txBox="1"/>
          <p:nvPr/>
        </p:nvSpPr>
        <p:spPr>
          <a:xfrm>
            <a:off x="7788016" y="4796994"/>
            <a:ext cx="1359408" cy="246221"/>
          </a:xfrm>
          <a:prstGeom prst="rect">
            <a:avLst/>
          </a:prstGeom>
          <a:noFill/>
        </p:spPr>
        <p:txBody>
          <a:bodyPr wrap="square" rtlCol="0">
            <a:spAutoFit/>
          </a:bodyPr>
          <a:lstStyle/>
          <a:p>
            <a:pPr algn="ctr" rtl="1"/>
            <a:r>
              <a:rPr lang="ar" altLang="zh-CN" sz="1000" dirty="0">
                <a:solidFill>
                  <a:schemeClr val="bg2">
                    <a:lumMod val="10000"/>
                  </a:schemeClr>
                </a:solidFill>
                <a:latin typeface="Calibri" panose="020F0502020204030204" pitchFamily="34" charset="0"/>
                <a:cs typeface="Calibri" panose="020F0502020204030204" pitchFamily="34" charset="0"/>
              </a:rPr>
              <a:t>زاوية 90 درجة</a:t>
            </a:r>
            <a:endParaRPr lang="zh-CN" altLang="en-US" sz="1000" dirty="0">
              <a:solidFill>
                <a:schemeClr val="bg2">
                  <a:lumMod val="10000"/>
                </a:schemeClr>
              </a:solidFill>
              <a:latin typeface="Calibri" panose="020F0502020204030204" pitchFamily="34" charset="0"/>
              <a:cs typeface="Calibri" panose="020F0502020204030204" pitchFamily="34" charset="0"/>
            </a:endParaRPr>
          </a:p>
        </p:txBody>
      </p:sp>
      <p:sp>
        <p:nvSpPr>
          <p:cNvPr id="17" name="文本框 19">
            <a:extLst>
              <a:ext uri="{FF2B5EF4-FFF2-40B4-BE49-F238E27FC236}">
                <a16:creationId xmlns:a16="http://schemas.microsoft.com/office/drawing/2014/main" id="{A690CE42-1F46-C7F3-E96E-0F8DFB7F622F}"/>
              </a:ext>
            </a:extLst>
          </p:cNvPr>
          <p:cNvSpPr txBox="1"/>
          <p:nvPr/>
        </p:nvSpPr>
        <p:spPr>
          <a:xfrm>
            <a:off x="6784331" y="5277034"/>
            <a:ext cx="1205124" cy="815608"/>
          </a:xfrm>
          <a:prstGeom prst="rect">
            <a:avLst/>
          </a:prstGeom>
          <a:noFill/>
        </p:spPr>
        <p:txBody>
          <a:bodyPr wrap="square" rtlCol="0">
            <a:spAutoFit/>
          </a:bodyPr>
          <a:lstStyle/>
          <a:p>
            <a:pPr algn="r" rtl="1">
              <a:spcAft>
                <a:spcPts val="1100"/>
              </a:spcAft>
            </a:pPr>
            <a:r>
              <a:rPr lang="ar" altLang="zh-CN" sz="900" b="1" kern="1000" dirty="0">
                <a:solidFill>
                  <a:schemeClr val="bg2">
                    <a:lumMod val="10000"/>
                  </a:schemeClr>
                </a:solidFill>
                <a:latin typeface="Arial" panose="020B0604020202020204" pitchFamily="34" charset="0"/>
                <a:cs typeface="Arial" panose="020B0604020202020204" pitchFamily="34" charset="0"/>
              </a:rPr>
              <a:t>الجلد</a:t>
            </a:r>
          </a:p>
          <a:p>
            <a:pPr algn="r" rtl="1">
              <a:spcAft>
                <a:spcPts val="1100"/>
              </a:spcAft>
            </a:pPr>
            <a:r>
              <a:rPr lang="ar" altLang="zh-CN" sz="900" b="1" kern="1000" dirty="0">
                <a:solidFill>
                  <a:schemeClr val="bg2">
                    <a:lumMod val="10000"/>
                  </a:schemeClr>
                </a:solidFill>
                <a:latin typeface="Arial" panose="020B0604020202020204" pitchFamily="34" charset="0"/>
                <a:cs typeface="Arial" panose="020B0604020202020204" pitchFamily="34" charset="0"/>
              </a:rPr>
              <a:t>الأنسجة تحت الجلد</a:t>
            </a:r>
          </a:p>
          <a:p>
            <a:pPr algn="r" rtl="1">
              <a:spcAft>
                <a:spcPts val="1100"/>
              </a:spcAft>
            </a:pPr>
            <a:r>
              <a:rPr lang="ar" altLang="zh-CN" sz="900" b="1" kern="1000" dirty="0">
                <a:solidFill>
                  <a:schemeClr val="bg2">
                    <a:lumMod val="10000"/>
                  </a:schemeClr>
                </a:solidFill>
                <a:latin typeface="Arial" panose="020B0604020202020204" pitchFamily="34" charset="0"/>
                <a:cs typeface="Arial" panose="020B0604020202020204" pitchFamily="34" charset="0"/>
              </a:rPr>
              <a:t>عضلة</a:t>
            </a:r>
            <a:endParaRPr lang="zh-CN" altLang="en-US" sz="900" b="1" kern="1000" dirty="0">
              <a:solidFill>
                <a:schemeClr val="bg2">
                  <a:lumMod val="10000"/>
                </a:schemeClr>
              </a:solidFill>
              <a:latin typeface="Arial" panose="020B0604020202020204" pitchFamily="34" charset="0"/>
              <a:cs typeface="Arial" panose="020B0604020202020204" pitchFamily="34" charset="0"/>
            </a:endParaRPr>
          </a:p>
        </p:txBody>
      </p:sp>
      <p:sp>
        <p:nvSpPr>
          <p:cNvPr id="27" name="Content Placeholder 26">
            <a:extLst>
              <a:ext uri="{FF2B5EF4-FFF2-40B4-BE49-F238E27FC236}">
                <a16:creationId xmlns:a16="http://schemas.microsoft.com/office/drawing/2014/main" id="{62EFBB8D-44DF-6A6F-CB5B-65F57D0874DB}"/>
              </a:ext>
            </a:extLst>
          </p:cNvPr>
          <p:cNvSpPr>
            <a:spLocks noGrp="1"/>
          </p:cNvSpPr>
          <p:nvPr>
            <p:ph idx="1"/>
          </p:nvPr>
        </p:nvSpPr>
        <p:spPr/>
        <p:txBody>
          <a:bodyPr/>
          <a:lstStyle/>
          <a:p>
            <a:endParaRPr lang="en-US"/>
          </a:p>
        </p:txBody>
      </p:sp>
      <p:pic>
        <p:nvPicPr>
          <p:cNvPr id="28" name="Content Placeholder 8">
            <a:extLst>
              <a:ext uri="{FF2B5EF4-FFF2-40B4-BE49-F238E27FC236}">
                <a16:creationId xmlns:a16="http://schemas.microsoft.com/office/drawing/2014/main" id="{B09C07DE-0FB2-0768-4F17-EC865C9358C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9793" y="1061017"/>
            <a:ext cx="3572759" cy="5088851"/>
          </a:xfrm>
          <a:prstGeom prst="rect">
            <a:avLst/>
          </a:prstGeom>
        </p:spPr>
      </p:pic>
      <p:sp>
        <p:nvSpPr>
          <p:cNvPr id="29" name="文本框 2">
            <a:extLst>
              <a:ext uri="{FF2B5EF4-FFF2-40B4-BE49-F238E27FC236}">
                <a16:creationId xmlns:a16="http://schemas.microsoft.com/office/drawing/2014/main" id="{ACB39869-E14E-7D30-185C-4534BFB6DBA8}"/>
              </a:ext>
            </a:extLst>
          </p:cNvPr>
          <p:cNvSpPr txBox="1"/>
          <p:nvPr/>
        </p:nvSpPr>
        <p:spPr>
          <a:xfrm>
            <a:off x="750482" y="1027956"/>
            <a:ext cx="2715768" cy="400110"/>
          </a:xfrm>
          <a:prstGeom prst="rect">
            <a:avLst/>
          </a:prstGeom>
          <a:noFill/>
        </p:spPr>
        <p:txBody>
          <a:bodyPr wrap="square" rtlCol="0">
            <a:spAutoFit/>
          </a:bodyPr>
          <a:lstStyle/>
          <a:p>
            <a:pPr algn="r" rtl="1"/>
            <a:r>
              <a:rPr lang="ar" altLang="zh-CN" sz="2000" b="1" dirty="0">
                <a:solidFill>
                  <a:srgbClr val="B73831"/>
                </a:solidFill>
                <a:latin typeface="Calibri" panose="020F0502020204030204" pitchFamily="34" charset="0"/>
                <a:cs typeface="Calibri" panose="020F0502020204030204" pitchFamily="34" charset="0"/>
              </a:rPr>
              <a:t>النالوكسون عن طريق الحقن</a:t>
            </a:r>
            <a:endParaRPr lang="zh-CN" altLang="en-US" sz="2000" b="1" dirty="0">
              <a:solidFill>
                <a:srgbClr val="B73831"/>
              </a:solidFill>
              <a:latin typeface="Calibri" panose="020F0502020204030204" pitchFamily="34" charset="0"/>
              <a:cs typeface="Calibri" panose="020F0502020204030204" pitchFamily="34" charset="0"/>
            </a:endParaRPr>
          </a:p>
        </p:txBody>
      </p:sp>
      <p:sp>
        <p:nvSpPr>
          <p:cNvPr id="30" name="文本框 13">
            <a:extLst>
              <a:ext uri="{FF2B5EF4-FFF2-40B4-BE49-F238E27FC236}">
                <a16:creationId xmlns:a16="http://schemas.microsoft.com/office/drawing/2014/main" id="{1A21ABE0-530D-F66E-FA45-80453EEA0059}"/>
              </a:ext>
            </a:extLst>
          </p:cNvPr>
          <p:cNvSpPr txBox="1"/>
          <p:nvPr/>
        </p:nvSpPr>
        <p:spPr>
          <a:xfrm>
            <a:off x="750482" y="1314823"/>
            <a:ext cx="2715768" cy="271992"/>
          </a:xfrm>
          <a:prstGeom prst="rect">
            <a:avLst/>
          </a:prstGeom>
          <a:noFill/>
        </p:spPr>
        <p:txBody>
          <a:bodyPr wrap="square" rtlCol="0">
            <a:spAutoFit/>
          </a:bodyPr>
          <a:lstStyle/>
          <a:p>
            <a:pPr algn="r" rtl="1"/>
            <a:r>
              <a:rPr lang="ar" altLang="zh-CN" sz="1100" i="1" dirty="0">
                <a:solidFill>
                  <a:schemeClr val="tx2"/>
                </a:solidFill>
                <a:latin typeface="Calibri" panose="020F0502020204030204" pitchFamily="34" charset="0"/>
                <a:cs typeface="Calibri" panose="020F0502020204030204" pitchFamily="34" charset="0"/>
              </a:rPr>
              <a:t>هذا يتطلب التجميع. اتبع التعليمات أدناه.</a:t>
            </a:r>
            <a:endParaRPr lang="zh-CN" altLang="en-US" sz="1100" i="1" dirty="0">
              <a:solidFill>
                <a:schemeClr val="tx2"/>
              </a:solidFill>
              <a:latin typeface="Calibri" panose="020F0502020204030204" pitchFamily="34" charset="0"/>
              <a:cs typeface="Calibri" panose="020F0502020204030204" pitchFamily="34" charset="0"/>
            </a:endParaRPr>
          </a:p>
        </p:txBody>
      </p:sp>
      <p:sp>
        <p:nvSpPr>
          <p:cNvPr id="31" name="文本框 15">
            <a:extLst>
              <a:ext uri="{FF2B5EF4-FFF2-40B4-BE49-F238E27FC236}">
                <a16:creationId xmlns:a16="http://schemas.microsoft.com/office/drawing/2014/main" id="{49A68015-239F-D6D8-AF7A-7469573BB48D}"/>
              </a:ext>
            </a:extLst>
          </p:cNvPr>
          <p:cNvSpPr txBox="1"/>
          <p:nvPr/>
        </p:nvSpPr>
        <p:spPr>
          <a:xfrm>
            <a:off x="1087865" y="1681872"/>
            <a:ext cx="1766171" cy="430887"/>
          </a:xfrm>
          <a:prstGeom prst="rect">
            <a:avLst/>
          </a:prstGeom>
          <a:noFill/>
        </p:spPr>
        <p:txBody>
          <a:bodyPr wrap="square" rtlCol="0">
            <a:spAutoFit/>
          </a:bodyPr>
          <a:lstStyle/>
          <a:p>
            <a:pPr algn="r" rtl="1"/>
            <a:r>
              <a:rPr lang="ar" altLang="zh-CN" sz="1100" dirty="0">
                <a:solidFill>
                  <a:schemeClr val="bg2">
                    <a:lumMod val="25000"/>
                  </a:schemeClr>
                </a:solidFill>
                <a:latin typeface="Calibri" panose="020F0502020204030204" pitchFamily="34" charset="0"/>
                <a:cs typeface="Calibri" panose="020F0502020204030204" pitchFamily="34" charset="0"/>
              </a:rPr>
              <a:t>أزل الغطاء من قارورة النالوكسون</a:t>
            </a:r>
          </a:p>
          <a:p>
            <a:pPr algn="r" rtl="1"/>
            <a:r>
              <a:rPr lang="ar" altLang="zh-CN" sz="1100" dirty="0">
                <a:solidFill>
                  <a:schemeClr val="bg2">
                    <a:lumMod val="25000"/>
                  </a:schemeClr>
                </a:solidFill>
                <a:latin typeface="Calibri" panose="020F0502020204030204" pitchFamily="34" charset="0"/>
                <a:cs typeface="Calibri" panose="020F0502020204030204" pitchFamily="34" charset="0"/>
              </a:rPr>
              <a:t>وانزع غطاء الإبرة.</a:t>
            </a:r>
          </a:p>
        </p:txBody>
      </p:sp>
      <p:sp>
        <p:nvSpPr>
          <p:cNvPr id="32" name="文本框 18">
            <a:extLst>
              <a:ext uri="{FF2B5EF4-FFF2-40B4-BE49-F238E27FC236}">
                <a16:creationId xmlns:a16="http://schemas.microsoft.com/office/drawing/2014/main" id="{357A1981-6198-20D7-1982-7AA0E3D316BC}"/>
              </a:ext>
            </a:extLst>
          </p:cNvPr>
          <p:cNvSpPr txBox="1"/>
          <p:nvPr/>
        </p:nvSpPr>
        <p:spPr>
          <a:xfrm>
            <a:off x="1087865" y="2428634"/>
            <a:ext cx="1912040" cy="600164"/>
          </a:xfrm>
          <a:prstGeom prst="rect">
            <a:avLst/>
          </a:prstGeom>
          <a:noFill/>
        </p:spPr>
        <p:txBody>
          <a:bodyPr wrap="square" rtlCol="0">
            <a:spAutoFit/>
          </a:bodyPr>
          <a:lstStyle/>
          <a:p>
            <a:pPr algn="r" rtl="1"/>
            <a:r>
              <a:rPr lang="ar" altLang="zh-CN" sz="1100" dirty="0">
                <a:solidFill>
                  <a:schemeClr val="bg2">
                    <a:lumMod val="25000"/>
                  </a:schemeClr>
                </a:solidFill>
                <a:latin typeface="Calibri" panose="020F0502020204030204" pitchFamily="34" charset="0"/>
                <a:cs typeface="Calibri" panose="020F0502020204030204" pitchFamily="34" charset="0"/>
              </a:rPr>
              <a:t>أمسك القارورة مقلوبة وأدخل الإبرة عبر السدادة المطاطية. اسحب المكبس للخلف لأخذ 1 مل.</a:t>
            </a:r>
          </a:p>
        </p:txBody>
      </p:sp>
      <p:sp>
        <p:nvSpPr>
          <p:cNvPr id="33" name="文本框 21">
            <a:extLst>
              <a:ext uri="{FF2B5EF4-FFF2-40B4-BE49-F238E27FC236}">
                <a16:creationId xmlns:a16="http://schemas.microsoft.com/office/drawing/2014/main" id="{11E101F6-04BA-EDDD-0700-9BFB63E43CFF}"/>
              </a:ext>
            </a:extLst>
          </p:cNvPr>
          <p:cNvSpPr txBox="1"/>
          <p:nvPr/>
        </p:nvSpPr>
        <p:spPr>
          <a:xfrm>
            <a:off x="1087865" y="3432263"/>
            <a:ext cx="1868333" cy="430887"/>
          </a:xfrm>
          <a:prstGeom prst="rect">
            <a:avLst/>
          </a:prstGeom>
          <a:noFill/>
        </p:spPr>
        <p:txBody>
          <a:bodyPr wrap="square" rtlCol="0">
            <a:spAutoFit/>
          </a:bodyPr>
          <a:lstStyle/>
          <a:p>
            <a:pPr algn="r" rtl="1"/>
            <a:r>
              <a:rPr lang="ar" altLang="zh-CN" sz="1100" dirty="0">
                <a:solidFill>
                  <a:schemeClr val="bg2">
                    <a:lumMod val="25000"/>
                  </a:schemeClr>
                </a:solidFill>
                <a:latin typeface="Calibri" panose="020F0502020204030204" pitchFamily="34" charset="0"/>
                <a:cs typeface="Calibri" panose="020F0502020204030204" pitchFamily="34" charset="0"/>
              </a:rPr>
              <a:t>احقن 1 مل من النالوكسون في العضد أو عضلة الفخذ.</a:t>
            </a:r>
          </a:p>
        </p:txBody>
      </p:sp>
      <p:sp>
        <p:nvSpPr>
          <p:cNvPr id="34" name="文本框 24">
            <a:extLst>
              <a:ext uri="{FF2B5EF4-FFF2-40B4-BE49-F238E27FC236}">
                <a16:creationId xmlns:a16="http://schemas.microsoft.com/office/drawing/2014/main" id="{E9FE4A53-A72E-9048-E640-CE919DAE3537}"/>
              </a:ext>
            </a:extLst>
          </p:cNvPr>
          <p:cNvSpPr txBox="1"/>
          <p:nvPr/>
        </p:nvSpPr>
        <p:spPr>
          <a:xfrm>
            <a:off x="1087865" y="5612019"/>
            <a:ext cx="2917881" cy="430887"/>
          </a:xfrm>
          <a:prstGeom prst="rect">
            <a:avLst/>
          </a:prstGeom>
          <a:noFill/>
        </p:spPr>
        <p:txBody>
          <a:bodyPr wrap="square" rtlCol="0">
            <a:spAutoFit/>
          </a:bodyPr>
          <a:lstStyle/>
          <a:p>
            <a:pPr algn="r" rtl="1"/>
            <a:r>
              <a:rPr lang="ar" altLang="zh-CN" sz="1100" dirty="0">
                <a:solidFill>
                  <a:schemeClr val="bg2">
                    <a:lumMod val="25000"/>
                  </a:schemeClr>
                </a:solidFill>
                <a:latin typeface="Calibri" panose="020F0502020204030204" pitchFamily="34" charset="0"/>
                <a:cs typeface="Calibri" panose="020F0502020204030204" pitchFamily="34" charset="0"/>
              </a:rPr>
              <a:t>في حال</a:t>
            </a:r>
            <a:r>
              <a:rPr lang="ar-EG" altLang="zh-CN" sz="1100" dirty="0">
                <a:solidFill>
                  <a:schemeClr val="bg2">
                    <a:lumMod val="25000"/>
                  </a:schemeClr>
                </a:solidFill>
                <a:latin typeface="Calibri" panose="020F0502020204030204" pitchFamily="34" charset="0"/>
                <a:cs typeface="Calibri" panose="020F0502020204030204" pitchFamily="34" charset="0"/>
              </a:rPr>
              <a:t>ة</a:t>
            </a:r>
            <a:r>
              <a:rPr lang="ar" altLang="zh-CN" sz="1100" dirty="0">
                <a:solidFill>
                  <a:schemeClr val="bg2">
                    <a:lumMod val="25000"/>
                  </a:schemeClr>
                </a:solidFill>
                <a:latin typeface="Calibri" panose="020F0502020204030204" pitchFamily="34" charset="0"/>
                <a:cs typeface="Calibri" panose="020F0502020204030204" pitchFamily="34" charset="0"/>
              </a:rPr>
              <a:t> عدم وجود رد فعل بعد مرور 3 دقائق، اعطه جرعة ثانية.</a:t>
            </a:r>
          </a:p>
        </p:txBody>
      </p:sp>
      <p:sp>
        <p:nvSpPr>
          <p:cNvPr id="35" name="文本框 27">
            <a:extLst>
              <a:ext uri="{FF2B5EF4-FFF2-40B4-BE49-F238E27FC236}">
                <a16:creationId xmlns:a16="http://schemas.microsoft.com/office/drawing/2014/main" id="{7A84AD12-613C-736B-6FB0-57FBD99AA9F4}"/>
              </a:ext>
            </a:extLst>
          </p:cNvPr>
          <p:cNvSpPr txBox="1"/>
          <p:nvPr/>
        </p:nvSpPr>
        <p:spPr>
          <a:xfrm>
            <a:off x="3468408" y="3213240"/>
            <a:ext cx="550242" cy="400110"/>
          </a:xfrm>
          <a:prstGeom prst="rect">
            <a:avLst/>
          </a:prstGeom>
          <a:noFill/>
        </p:spPr>
        <p:txBody>
          <a:bodyPr wrap="square" rtlCol="0">
            <a:spAutoFit/>
          </a:bodyPr>
          <a:lstStyle/>
          <a:p>
            <a:pPr rtl="1"/>
            <a:r>
              <a:rPr lang="ar" altLang="zh-CN" sz="1000" b="1" dirty="0">
                <a:solidFill>
                  <a:srgbClr val="B73831"/>
                </a:solidFill>
                <a:latin typeface="Calibri" panose="020F0502020204030204" pitchFamily="34" charset="0"/>
                <a:cs typeface="Calibri" panose="020F0502020204030204" pitchFamily="34" charset="0"/>
              </a:rPr>
              <a:t>اسحب 1 مل</a:t>
            </a:r>
            <a:endParaRPr lang="zh-CN" altLang="en-US" sz="1000" b="1" dirty="0">
              <a:solidFill>
                <a:srgbClr val="B7383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220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Naloxone Training Video_Injectable Naloxone">
            <a:hlinkClick r:id="" action="ppaction://media"/>
            <a:extLst>
              <a:ext uri="{FF2B5EF4-FFF2-40B4-BE49-F238E27FC236}">
                <a16:creationId xmlns:a16="http://schemas.microsoft.com/office/drawing/2014/main" id="{45F15160-FD67-4F25-98EF-2B8CFA238580}"/>
              </a:ext>
            </a:extLst>
          </p:cNvPr>
          <p:cNvPicPr>
            <a:picLocks noGrp="1" noRot="1" noChangeAspect="1"/>
          </p:cNvPicPr>
          <p:nvPr>
            <p:ph idx="1"/>
            <a:videoFile r:link="rId1"/>
          </p:nvPr>
        </p:nvPicPr>
        <p:blipFill>
          <a:blip r:embed="rId3"/>
          <a:stretch>
            <a:fillRect/>
          </a:stretch>
        </p:blipFill>
        <p:spPr>
          <a:xfrm>
            <a:off x="2357339" y="1023015"/>
            <a:ext cx="6715321" cy="5036491"/>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25</a:t>
            </a:fld>
            <a:endParaRPr lang="ar"/>
          </a:p>
        </p:txBody>
      </p:sp>
      <p:sp>
        <p:nvSpPr>
          <p:cNvPr id="9" name="TextBox 8">
            <a:extLst>
              <a:ext uri="{FF2B5EF4-FFF2-40B4-BE49-F238E27FC236}">
                <a16:creationId xmlns:a16="http://schemas.microsoft.com/office/drawing/2014/main" id="{BB17F6DB-AC63-40FA-981E-2E3F38DD40AF}"/>
              </a:ext>
            </a:extLst>
          </p:cNvPr>
          <p:cNvSpPr txBox="1"/>
          <p:nvPr/>
        </p:nvSpPr>
        <p:spPr>
          <a:xfrm>
            <a:off x="7911343" y="5997730"/>
            <a:ext cx="3791300" cy="246221"/>
          </a:xfrm>
          <a:prstGeom prst="rect">
            <a:avLst/>
          </a:prstGeom>
          <a:noFill/>
        </p:spPr>
        <p:txBody>
          <a:bodyPr wrap="square" rtlCol="0">
            <a:spAutoFit/>
          </a:bodyPr>
          <a:lstStyle/>
          <a:p>
            <a:pPr rtl="1"/>
            <a:r>
              <a:rPr lang="ar" sz="1000" dirty="0">
                <a:hlinkClick r:id="rId4"/>
              </a:rPr>
              <a:t>https://www.youtube.com/watch?v=_ojGrGchyGc</a:t>
            </a:r>
            <a:endParaRPr lang="ar" sz="1000" dirty="0"/>
          </a:p>
        </p:txBody>
      </p:sp>
      <p:pic>
        <p:nvPicPr>
          <p:cNvPr id="4" name="Picture 3">
            <a:extLst>
              <a:ext uri="{FF2B5EF4-FFF2-40B4-BE49-F238E27FC236}">
                <a16:creationId xmlns:a16="http://schemas.microsoft.com/office/drawing/2014/main" id="{DBDC3A59-7A46-4D64-B482-4F120D160634}"/>
              </a:ext>
            </a:extLst>
          </p:cNvPr>
          <p:cNvPicPr>
            <a:picLocks noChangeAspect="1"/>
          </p:cNvPicPr>
          <p:nvPr/>
        </p:nvPicPr>
        <p:blipFill>
          <a:blip r:embed="rId5"/>
          <a:stretch>
            <a:fillRect/>
          </a:stretch>
        </p:blipFill>
        <p:spPr>
          <a:xfrm>
            <a:off x="8986084" y="464057"/>
            <a:ext cx="1524132" cy="493819"/>
          </a:xfrm>
          <a:prstGeom prst="rect">
            <a:avLst/>
          </a:prstGeom>
        </p:spPr>
      </p:pic>
    </p:spTree>
    <p:extLst>
      <p:ext uri="{BB962C8B-B14F-4D97-AF65-F5344CB8AC3E}">
        <p14:creationId xmlns:p14="http://schemas.microsoft.com/office/powerpoint/2010/main" val="269476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57200" y="1151392"/>
            <a:ext cx="9643145" cy="1325563"/>
          </a:xfrm>
        </p:spPr>
        <p:style>
          <a:lnRef idx="1">
            <a:schemeClr val="accent1"/>
          </a:lnRef>
          <a:fillRef idx="3">
            <a:schemeClr val="accent1"/>
          </a:fillRef>
          <a:effectRef idx="2">
            <a:schemeClr val="accent1"/>
          </a:effectRef>
          <a:fontRef idx="minor">
            <a:schemeClr val="lt1"/>
          </a:fontRef>
        </p:style>
        <p:txBody>
          <a:bodyPr/>
          <a:lstStyle/>
          <a:p>
            <a:pPr rtl="1"/>
            <a:r>
              <a:rPr lang="ar" dirty="0">
                <a:latin typeface="Helvetica" pitchFamily="2" charset="0"/>
              </a:rPr>
              <a:t>كيفية تخزين النالوكسون</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a:xfrm>
            <a:off x="267855" y="6173786"/>
            <a:ext cx="10242361" cy="365125"/>
          </a:xfrm>
        </p:spPr>
        <p:txBody>
          <a:bodyPr/>
          <a:lstStyle/>
          <a:p>
            <a:pPr algn="l"/>
            <a:fld id="{5874D6C6-B3A5-4F2C-A6BF-E3D57C3A1219}" type="slidenum">
              <a:rPr lang="en-US" smtClean="0"/>
              <a:pPr algn="l"/>
              <a:t>26</a:t>
            </a:fld>
            <a:endParaRPr lang="ar" dirty="0"/>
          </a:p>
        </p:txBody>
      </p:sp>
      <p:sp>
        <p:nvSpPr>
          <p:cNvPr id="7" name="Content Placeholder 6">
            <a:extLst>
              <a:ext uri="{FF2B5EF4-FFF2-40B4-BE49-F238E27FC236}">
                <a16:creationId xmlns:a16="http://schemas.microsoft.com/office/drawing/2014/main" id="{D1770960-6F6A-417E-A56B-CC4B3299624A}"/>
              </a:ext>
            </a:extLst>
          </p:cNvPr>
          <p:cNvSpPr>
            <a:spLocks noGrp="1"/>
          </p:cNvSpPr>
          <p:nvPr>
            <p:ph sz="quarter" idx="13"/>
          </p:nvPr>
        </p:nvSpPr>
        <p:spPr>
          <a:xfrm>
            <a:off x="5454070" y="2703511"/>
            <a:ext cx="4573587" cy="3176587"/>
          </a:xfrm>
        </p:spPr>
        <p:txBody>
          <a:bodyPr/>
          <a:lstStyle/>
          <a:p>
            <a:pPr algn="r" rtl="1"/>
            <a:r>
              <a:rPr lang="ar" dirty="0"/>
              <a:t>إن صلاحية النالوكسون 3 سنوات تقريبًا (تحقق من الملصق الموجود على المنتج لديك)</a:t>
            </a:r>
          </a:p>
          <a:p>
            <a:pPr algn="r" rtl="1"/>
            <a:r>
              <a:rPr lang="ar" dirty="0"/>
              <a:t>يُخزن بين 59 و77 درجة فهرنهايت.</a:t>
            </a:r>
          </a:p>
          <a:p>
            <a:pPr lvl="1" algn="r" rtl="1"/>
            <a:r>
              <a:rPr lang="ar" dirty="0"/>
              <a:t>يمكن تخزينه لفترات قصيرة في درجة حرارة تصل إلى 104 درجة فهرنهايت</a:t>
            </a:r>
          </a:p>
          <a:p>
            <a:pPr algn="r" rtl="1"/>
            <a:r>
              <a:rPr lang="ar" dirty="0"/>
              <a:t>يُحفظ في مكان مظلم بعيدًا عن الضوء.</a:t>
            </a:r>
          </a:p>
          <a:p>
            <a:pPr algn="r" rtl="1"/>
            <a:r>
              <a:rPr lang="ar" dirty="0"/>
              <a:t>كما هو الحال مع جميع الأدوية، يحفظ بعيدًا عن متناول الأطفال الصغار</a:t>
            </a:r>
          </a:p>
          <a:p>
            <a:pPr algn="r"/>
            <a:endParaRPr lang="ar" dirty="0"/>
          </a:p>
          <a:p>
            <a:pPr algn="r"/>
            <a:endParaRPr lang="ar" dirty="0"/>
          </a:p>
          <a:p>
            <a:pPr algn="r"/>
            <a:endParaRPr lang="ar" dirty="0"/>
          </a:p>
        </p:txBody>
      </p:sp>
      <p:sp>
        <p:nvSpPr>
          <p:cNvPr id="11" name="TextBox 10">
            <a:extLst>
              <a:ext uri="{FF2B5EF4-FFF2-40B4-BE49-F238E27FC236}">
                <a16:creationId xmlns:a16="http://schemas.microsoft.com/office/drawing/2014/main" id="{AE8ABE35-62CD-4003-B73B-D2014E32036D}"/>
              </a:ext>
            </a:extLst>
          </p:cNvPr>
          <p:cNvSpPr txBox="1"/>
          <p:nvPr/>
        </p:nvSpPr>
        <p:spPr>
          <a:xfrm>
            <a:off x="1021612" y="2835479"/>
            <a:ext cx="4202884" cy="1900007"/>
          </a:xfrm>
          <a:prstGeom prst="rect">
            <a:avLst/>
          </a:prstGeom>
          <a:noFill/>
        </p:spPr>
        <p:txBody>
          <a:bodyPr wrap="square" rtlCol="0">
            <a:spAutoFit/>
          </a:bodyPr>
          <a:lstStyle/>
          <a:p>
            <a:pPr marL="228600" indent="-228600" algn="r" rtl="1">
              <a:lnSpc>
                <a:spcPct val="90000"/>
              </a:lnSpc>
              <a:spcBef>
                <a:spcPts val="1000"/>
              </a:spcBef>
              <a:buFont typeface="Arial" panose="020B0604020202020204" pitchFamily="34" charset="0"/>
              <a:buChar char="•"/>
            </a:pPr>
            <a:r>
              <a:rPr lang="ar" sz="1600" dirty="0">
                <a:solidFill>
                  <a:schemeClr val="bg1"/>
                </a:solidFill>
                <a:latin typeface="Helvetica" panose="020B0604020202020204" pitchFamily="34" charset="0"/>
                <a:cs typeface="Helvetica" panose="020B0604020202020204" pitchFamily="34" charset="0"/>
              </a:rPr>
              <a:t>قد يفقد النالوكسون فعاليته إذا لم يتم تخزينه بشكل صحيح</a:t>
            </a:r>
          </a:p>
          <a:p>
            <a:pPr marL="228600" indent="-228600" algn="r" rtl="1">
              <a:lnSpc>
                <a:spcPct val="90000"/>
              </a:lnSpc>
              <a:spcBef>
                <a:spcPts val="1000"/>
              </a:spcBef>
              <a:buFont typeface="Arial" panose="020B0604020202020204" pitchFamily="34" charset="0"/>
              <a:buChar char="•"/>
            </a:pPr>
            <a:r>
              <a:rPr lang="ar" sz="1600" dirty="0">
                <a:solidFill>
                  <a:schemeClr val="bg1"/>
                </a:solidFill>
                <a:latin typeface="Helvetica" panose="020B0604020202020204" pitchFamily="34" charset="0"/>
                <a:cs typeface="Helvetica" panose="020B0604020202020204" pitchFamily="34" charset="0"/>
              </a:rPr>
              <a:t>تخلص من النالوكسون فقط عندما يكون لديك عبوة بديلة. إذا لم تستبدل عبوة النالوكسون قبل حاجتك إليها، فمن الأفضل استخدامها، حتى لو لم يتم تخزينه بشكل صحيح.</a:t>
            </a:r>
          </a:p>
          <a:p>
            <a:pPr marL="228600" indent="-228600" algn="r" rtl="1">
              <a:lnSpc>
                <a:spcPct val="90000"/>
              </a:lnSpc>
              <a:spcBef>
                <a:spcPts val="1000"/>
              </a:spcBef>
              <a:buFont typeface="Arial" panose="020B0604020202020204" pitchFamily="34" charset="0"/>
              <a:buChar char="•"/>
            </a:pPr>
            <a:r>
              <a:rPr lang="ar" sz="1600" dirty="0">
                <a:solidFill>
                  <a:schemeClr val="bg1"/>
                </a:solidFill>
                <a:latin typeface="Helvetica" panose="020B0604020202020204" pitchFamily="34" charset="0"/>
                <a:cs typeface="Helvetica" panose="020B0604020202020204" pitchFamily="34" charset="0"/>
              </a:rPr>
              <a:t>قد يكون النالوكسون أقل فعالية عند انتهاء صلاحيته؛ ومع ذلك، يمكنك استخدام جرعة منتهية الصلاحية في حالة الطوارئ </a:t>
            </a:r>
            <a:r>
              <a:rPr lang="ar" sz="1600" b="1" u="sng" dirty="0">
                <a:solidFill>
                  <a:schemeClr val="bg1"/>
                </a:solidFill>
                <a:latin typeface="Helvetica" panose="020B0604020202020204" pitchFamily="34" charset="0"/>
                <a:cs typeface="Helvetica" panose="020B0604020202020204" pitchFamily="34" charset="0"/>
              </a:rPr>
              <a:t>إذا لم تتوفر جرعات جديدة.</a:t>
            </a:r>
          </a:p>
        </p:txBody>
      </p:sp>
      <p:pic>
        <p:nvPicPr>
          <p:cNvPr id="5" name="Picture 4">
            <a:extLst>
              <a:ext uri="{FF2B5EF4-FFF2-40B4-BE49-F238E27FC236}">
                <a16:creationId xmlns:a16="http://schemas.microsoft.com/office/drawing/2014/main" id="{47E8F8E7-9893-4B30-B38B-E1819F0A9705}"/>
              </a:ext>
            </a:extLst>
          </p:cNvPr>
          <p:cNvPicPr>
            <a:picLocks noChangeAspect="1"/>
          </p:cNvPicPr>
          <p:nvPr/>
        </p:nvPicPr>
        <p:blipFill>
          <a:blip r:embed="rId2"/>
          <a:stretch>
            <a:fillRect/>
          </a:stretch>
        </p:blipFill>
        <p:spPr>
          <a:xfrm>
            <a:off x="8986084" y="437309"/>
            <a:ext cx="1524132" cy="493819"/>
          </a:xfrm>
          <a:prstGeom prst="rect">
            <a:avLst/>
          </a:prstGeom>
        </p:spPr>
      </p:pic>
    </p:spTree>
    <p:extLst>
      <p:ext uri="{BB962C8B-B14F-4D97-AF65-F5344CB8AC3E}">
        <p14:creationId xmlns:p14="http://schemas.microsoft.com/office/powerpoint/2010/main" val="527114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rtl="1"/>
            <a:r>
              <a:rPr lang="ar" dirty="0">
                <a:latin typeface="Helvetica" pitchFamily="2" charset="0"/>
              </a:rPr>
              <a:t>خطوات الاستجابة لجرعة زائدة من المواد الأفيونية</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a:xfrm>
            <a:off x="457200" y="2718033"/>
            <a:ext cx="10515600" cy="3093804"/>
          </a:xfrm>
        </p:spPr>
        <p:txBody>
          <a:bodyPr>
            <a:normAutofit fontScale="92500" lnSpcReduction="10000"/>
          </a:bodyPr>
          <a:lstStyle/>
          <a:p>
            <a:pPr marL="342900" indent="-342900" algn="r" rtl="1">
              <a:buFont typeface="+mj-lt"/>
              <a:buAutoNum type="arabicPeriod"/>
            </a:pPr>
            <a:r>
              <a:rPr lang="ar" sz="2000" b="1" dirty="0"/>
              <a:t>التحقق من التجاوب</a:t>
            </a:r>
          </a:p>
          <a:p>
            <a:pPr marL="342900" indent="-342900" algn="r" rtl="1">
              <a:buFont typeface="+mj-lt"/>
              <a:buAutoNum type="arabicPeriod"/>
            </a:pPr>
            <a:r>
              <a:rPr lang="ar" sz="2000" b="1" dirty="0"/>
              <a:t>الاتصال على الرقم 911، وإذا كنت مضطرًا لترك الشخص بمفرده، فضعه في وضع التعافي.</a:t>
            </a:r>
          </a:p>
          <a:p>
            <a:pPr marL="342900" indent="-342900" algn="r" rtl="1">
              <a:buFont typeface="+mj-lt"/>
              <a:buAutoNum type="arabicPeriod"/>
            </a:pPr>
            <a:r>
              <a:rPr lang="ar" sz="2000" b="1" dirty="0"/>
              <a:t>إجراء التنفس الإنقاذي مرتين (إذا كان الشخص لا يتنفس)</a:t>
            </a:r>
          </a:p>
          <a:p>
            <a:pPr marL="342900" indent="-342900" algn="r" rtl="1">
              <a:buFont typeface="+mj-lt"/>
              <a:buAutoNum type="arabicPeriod"/>
            </a:pPr>
            <a:r>
              <a:rPr lang="ar" sz="2000" b="1" dirty="0"/>
              <a:t>إعطاء النالوكسون</a:t>
            </a:r>
          </a:p>
          <a:p>
            <a:pPr marL="342900" indent="-342900" algn="r" rtl="1">
              <a:buFont typeface="+mj-lt"/>
              <a:buAutoNum type="arabicPeriod"/>
            </a:pPr>
            <a:r>
              <a:rPr lang="ar" sz="2000" b="1" dirty="0"/>
              <a:t>مواصلة التنفس الإنقاذي</a:t>
            </a:r>
          </a:p>
          <a:p>
            <a:pPr marL="342900" indent="-342900" algn="r" rtl="1">
              <a:buFont typeface="+mj-lt"/>
              <a:buAutoNum type="arabicPeriod"/>
            </a:pPr>
            <a:r>
              <a:rPr lang="ar" sz="2000" b="1" dirty="0"/>
              <a:t>التقييم والاستجابة بناء على نتائج إعطاء النالوكسون لأول مرة</a:t>
            </a:r>
          </a:p>
          <a:p>
            <a:pPr marL="342900" indent="-342900" algn="r">
              <a:buFont typeface="+mj-lt"/>
              <a:buAutoNum type="arabicPeriod"/>
            </a:pPr>
            <a:endParaRPr lang="ar" b="1" dirty="0"/>
          </a:p>
          <a:p>
            <a:pPr marL="342900" indent="-342900" algn="r">
              <a:buFont typeface="+mj-lt"/>
              <a:buAutoNum type="arabicPeriod"/>
            </a:pPr>
            <a:endParaRPr lang="ar" b="1" dirty="0"/>
          </a:p>
          <a:p>
            <a:pPr marL="0" indent="0" algn="ctr" rtl="1">
              <a:buNone/>
            </a:pPr>
            <a:r>
              <a:rPr lang="ar" b="1" dirty="0">
                <a:solidFill>
                  <a:schemeClr val="accent2">
                    <a:lumMod val="75000"/>
                  </a:schemeClr>
                </a:solidFill>
              </a:rPr>
              <a:t>**إذا كنت مضطرًا لترك شخص غير مستجيب في أي وقت، فضعه في وضع التعافي**</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27</a:t>
            </a:fld>
            <a:endParaRPr lang="ar"/>
          </a:p>
        </p:txBody>
      </p:sp>
      <p:pic>
        <p:nvPicPr>
          <p:cNvPr id="7" name="Picture 6">
            <a:extLst>
              <a:ext uri="{FF2B5EF4-FFF2-40B4-BE49-F238E27FC236}">
                <a16:creationId xmlns:a16="http://schemas.microsoft.com/office/drawing/2014/main" id="{A3D0B9AF-A635-4BA7-815D-6DF5D55BB2C5}"/>
              </a:ext>
            </a:extLst>
          </p:cNvPr>
          <p:cNvPicPr>
            <a:picLocks noChangeAspect="1"/>
          </p:cNvPicPr>
          <p:nvPr/>
        </p:nvPicPr>
        <p:blipFill>
          <a:blip r:embed="rId2"/>
          <a:stretch>
            <a:fillRect/>
          </a:stretch>
        </p:blipFill>
        <p:spPr>
          <a:xfrm>
            <a:off x="8983288" y="436339"/>
            <a:ext cx="1524132" cy="493819"/>
          </a:xfrm>
          <a:prstGeom prst="rect">
            <a:avLst/>
          </a:prstGeom>
        </p:spPr>
      </p:pic>
    </p:spTree>
    <p:extLst>
      <p:ext uri="{BB962C8B-B14F-4D97-AF65-F5344CB8AC3E}">
        <p14:creationId xmlns:p14="http://schemas.microsoft.com/office/powerpoint/2010/main" val="4024746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lstStyle/>
          <a:p>
            <a:pPr rtl="1"/>
            <a:r>
              <a:rPr lang="ar" b="1" dirty="0">
                <a:effectLst>
                  <a:outerShdw blurRad="38100" dist="38100" dir="2700000" algn="tl">
                    <a:srgbClr val="000000">
                      <a:alpha val="43137"/>
                    </a:srgbClr>
                  </a:outerShdw>
                </a:effectLst>
              </a:rPr>
              <a:t>التحقق من التجاوب</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a:xfrm>
            <a:off x="295564" y="6173786"/>
            <a:ext cx="10214652" cy="365125"/>
          </a:xfrm>
        </p:spPr>
        <p:txBody>
          <a:bodyPr/>
          <a:lstStyle/>
          <a:p>
            <a:pPr algn="l"/>
            <a:fld id="{5874D6C6-B3A5-4F2C-A6BF-E3D57C3A1219}" type="slidenum">
              <a:rPr lang="en-US" smtClean="0"/>
              <a:pPr algn="l"/>
              <a:t>28</a:t>
            </a:fld>
            <a:endParaRPr lang="ar" dirty="0"/>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sz="quarter" idx="13"/>
          </p:nvPr>
        </p:nvSpPr>
        <p:spPr>
          <a:xfrm>
            <a:off x="1358755" y="2410550"/>
            <a:ext cx="8239125" cy="3454400"/>
          </a:xfrm>
        </p:spPr>
        <p:txBody>
          <a:bodyPr>
            <a:normAutofit/>
          </a:bodyPr>
          <a:lstStyle/>
          <a:p>
            <a:pPr algn="r" rtl="1"/>
            <a:r>
              <a:rPr lang="ar" sz="1800" b="1" dirty="0"/>
              <a:t>محاولة تحفيزه وتنبيهه. </a:t>
            </a:r>
          </a:p>
          <a:p>
            <a:pPr lvl="1" algn="r" rtl="1"/>
            <a:r>
              <a:rPr lang="ar" sz="1800" dirty="0"/>
              <a:t>الصراخ باسمه، أو الضغط على كتفه، أو قرص شحمة أذنه.</a:t>
            </a:r>
          </a:p>
          <a:p>
            <a:pPr algn="r" rtl="1"/>
            <a:r>
              <a:rPr lang="ar" sz="1800" b="1" dirty="0"/>
              <a:t>فرك عظمة القص. </a:t>
            </a:r>
          </a:p>
          <a:p>
            <a:pPr lvl="1" algn="r" rtl="1"/>
            <a:r>
              <a:rPr lang="ar" sz="1800" dirty="0"/>
              <a:t>ضم أصابع يدك لتكوّن قبضة وحرّك مفاصلك بقوة لأعلى ولأسفل الجزء الأمامي من عظم القص (عظم الصدر). هذا يكفي في بعض الأحيان لإيقاظ الشخص.</a:t>
            </a:r>
          </a:p>
          <a:p>
            <a:pPr algn="r" rtl="1"/>
            <a:r>
              <a:rPr lang="ar" sz="1800" b="1" dirty="0"/>
              <a:t>التحقق من التنفس. </a:t>
            </a:r>
          </a:p>
          <a:p>
            <a:pPr lvl="1" algn="r" rtl="1"/>
            <a:r>
              <a:rPr lang="ar" sz="1800" dirty="0"/>
              <a:t>ضع أذنك على فم الشخص وأنفه حتى تتمكن أيضًا من مراقبة صدره. تحسس التنفس وراقب ما إذا كان صدر الشخص يرتفع ويهبط.</a:t>
            </a:r>
          </a:p>
          <a:p>
            <a:pPr algn="r" rtl="1"/>
            <a:r>
              <a:rPr lang="ar" sz="1800" dirty="0"/>
              <a:t>إذا لم يستجب الشخص أو لم يتنفس، فانتقل إلى الخطوة 2.</a:t>
            </a:r>
          </a:p>
        </p:txBody>
      </p:sp>
      <p:pic>
        <p:nvPicPr>
          <p:cNvPr id="9" name="Graphic 8" descr="Ear with solid fill">
            <a:extLst>
              <a:ext uri="{FF2B5EF4-FFF2-40B4-BE49-F238E27FC236}">
                <a16:creationId xmlns:a16="http://schemas.microsoft.com/office/drawing/2014/main" id="{B78C5833-3706-4D85-926C-265F26204D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2255" y="4447808"/>
            <a:ext cx="914400" cy="914400"/>
          </a:xfrm>
          <a:prstGeom prst="rect">
            <a:avLst/>
          </a:prstGeom>
        </p:spPr>
      </p:pic>
      <p:pic>
        <p:nvPicPr>
          <p:cNvPr id="11" name="Graphic 10" descr="Clenched Fist with solid fill">
            <a:extLst>
              <a:ext uri="{FF2B5EF4-FFF2-40B4-BE49-F238E27FC236}">
                <a16:creationId xmlns:a16="http://schemas.microsoft.com/office/drawing/2014/main" id="{B480DD4B-58DA-42B8-B410-8C9CA42C46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944580" y="3008923"/>
            <a:ext cx="914400" cy="914400"/>
          </a:xfrm>
          <a:prstGeom prst="rect">
            <a:avLst/>
          </a:prstGeom>
        </p:spPr>
      </p:pic>
      <p:pic>
        <p:nvPicPr>
          <p:cNvPr id="13" name="Graphic 12" descr="Megaphone with solid fill">
            <a:extLst>
              <a:ext uri="{FF2B5EF4-FFF2-40B4-BE49-F238E27FC236}">
                <a16:creationId xmlns:a16="http://schemas.microsoft.com/office/drawing/2014/main" id="{153A25B7-8375-47AA-A6DE-D61450171A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72255" y="1570038"/>
            <a:ext cx="914400" cy="914400"/>
          </a:xfrm>
          <a:prstGeom prst="rect">
            <a:avLst/>
          </a:prstGeom>
        </p:spPr>
      </p:pic>
      <p:pic>
        <p:nvPicPr>
          <p:cNvPr id="15" name="Graphic 14" descr="Aquarius outline">
            <a:extLst>
              <a:ext uri="{FF2B5EF4-FFF2-40B4-BE49-F238E27FC236}">
                <a16:creationId xmlns:a16="http://schemas.microsoft.com/office/drawing/2014/main" id="{28AF1686-B103-46CF-B675-2CB89D532D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10502369" y="3245123"/>
            <a:ext cx="713222" cy="442000"/>
          </a:xfrm>
          <a:prstGeom prst="rect">
            <a:avLst/>
          </a:prstGeom>
        </p:spPr>
      </p:pic>
      <p:pic>
        <p:nvPicPr>
          <p:cNvPr id="7" name="Picture 6">
            <a:extLst>
              <a:ext uri="{FF2B5EF4-FFF2-40B4-BE49-F238E27FC236}">
                <a16:creationId xmlns:a16="http://schemas.microsoft.com/office/drawing/2014/main" id="{28B5BDDD-C566-4D8A-B454-FFACD50583D1}"/>
              </a:ext>
            </a:extLst>
          </p:cNvPr>
          <p:cNvPicPr>
            <a:picLocks noChangeAspect="1"/>
          </p:cNvPicPr>
          <p:nvPr/>
        </p:nvPicPr>
        <p:blipFill>
          <a:blip r:embed="rId10"/>
          <a:stretch>
            <a:fillRect/>
          </a:stretch>
        </p:blipFill>
        <p:spPr>
          <a:xfrm>
            <a:off x="8986084" y="472969"/>
            <a:ext cx="1524132" cy="493819"/>
          </a:xfrm>
          <a:prstGeom prst="rect">
            <a:avLst/>
          </a:prstGeom>
        </p:spPr>
      </p:pic>
    </p:spTree>
    <p:extLst>
      <p:ext uri="{BB962C8B-B14F-4D97-AF65-F5344CB8AC3E}">
        <p14:creationId xmlns:p14="http://schemas.microsoft.com/office/powerpoint/2010/main" val="3136746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9DC573-5901-4B12-AE9C-CDA1DCC98067}"/>
              </a:ext>
            </a:extLst>
          </p:cNvPr>
          <p:cNvSpPr>
            <a:spLocks noGrp="1"/>
          </p:cNvSpPr>
          <p:nvPr>
            <p:ph type="title"/>
          </p:nvPr>
        </p:nvSpPr>
        <p:spPr>
          <a:xfrm>
            <a:off x="2133600" y="1041401"/>
            <a:ext cx="8238837" cy="1325563"/>
          </a:xfrm>
        </p:spPr>
        <p:txBody>
          <a:bodyPr/>
          <a:lstStyle/>
          <a:p>
            <a:pPr rtl="1"/>
            <a:r>
              <a:rPr lang="ar" b="1" dirty="0">
                <a:effectLst>
                  <a:outerShdw blurRad="38100" dist="38100" dir="2700000" algn="tl">
                    <a:srgbClr val="000000">
                      <a:alpha val="43137"/>
                    </a:srgbClr>
                  </a:outerShdw>
                </a:effectLst>
              </a:rPr>
              <a:t>اتصل على الرقم 911</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a:xfrm>
            <a:off x="286327" y="6173786"/>
            <a:ext cx="10223889" cy="365125"/>
          </a:xfrm>
        </p:spPr>
        <p:txBody>
          <a:bodyPr/>
          <a:lstStyle/>
          <a:p>
            <a:pPr algn="l"/>
            <a:fld id="{5874D6C6-B3A5-4F2C-A6BF-E3D57C3A1219}" type="slidenum">
              <a:rPr lang="en-US" smtClean="0"/>
              <a:pPr algn="l"/>
              <a:t>29</a:t>
            </a:fld>
            <a:endParaRPr lang="ar" dirty="0"/>
          </a:p>
        </p:txBody>
      </p:sp>
      <p:sp>
        <p:nvSpPr>
          <p:cNvPr id="9" name="Content Placeholder 8">
            <a:extLst>
              <a:ext uri="{FF2B5EF4-FFF2-40B4-BE49-F238E27FC236}">
                <a16:creationId xmlns:a16="http://schemas.microsoft.com/office/drawing/2014/main" id="{6DC6531B-A562-4733-8B7A-247FAC074EB2}"/>
              </a:ext>
            </a:extLst>
          </p:cNvPr>
          <p:cNvSpPr>
            <a:spLocks noGrp="1"/>
          </p:cNvSpPr>
          <p:nvPr>
            <p:ph sz="quarter" idx="13"/>
          </p:nvPr>
        </p:nvSpPr>
        <p:spPr>
          <a:xfrm>
            <a:off x="1509025" y="2484438"/>
            <a:ext cx="8239125" cy="3454400"/>
          </a:xfrm>
        </p:spPr>
        <p:txBody>
          <a:bodyPr>
            <a:normAutofit/>
          </a:bodyPr>
          <a:lstStyle/>
          <a:p>
            <a:pPr marL="0" indent="0" algn="r" rtl="1">
              <a:buNone/>
            </a:pPr>
            <a:r>
              <a:rPr lang="ar" sz="2000" dirty="0"/>
              <a:t>من الضروري الاتصال على الرقم 911 على الفور عند التعامل مع جرعة زائدة. من الضروري تقييم حالة الشخص الذي تناول جرعة زائدة من قبل متخصصين طبيين.</a:t>
            </a:r>
          </a:p>
          <a:p>
            <a:pPr lvl="1" algn="r" rtl="1"/>
            <a:r>
              <a:rPr lang="ar" sz="2000" dirty="0"/>
              <a:t>إذا كان هناك أكثر من شخص حولك، فاطلب من شخص آخر الاتصال على الرقم 911. تجنب تأثير المتفرج.</a:t>
            </a:r>
          </a:p>
          <a:p>
            <a:pPr lvl="1" algn="r" rtl="1"/>
            <a:r>
              <a:rPr lang="ar" sz="2000" dirty="0"/>
              <a:t>إذا كان لديك هاتف، فاتصل على الرقم 911، واستخدم "مكبر الصوت" وضع الهاتف على الأرض.</a:t>
            </a:r>
          </a:p>
          <a:p>
            <a:pPr lvl="1" algn="r" rtl="1"/>
            <a:r>
              <a:rPr lang="ar" sz="2000" dirty="0"/>
              <a:t>أبلغهم بالموقع بالضبط.</a:t>
            </a:r>
          </a:p>
          <a:p>
            <a:pPr lvl="1" algn="r" rtl="1"/>
            <a:r>
              <a:rPr lang="ar" sz="2000" dirty="0"/>
              <a:t>أبلغ عن تباطؤ تنفس الشخص أو توقفه، وعدم استجابته، والاشتباه في تعاطي جرعة زائدة. </a:t>
            </a:r>
          </a:p>
        </p:txBody>
      </p:sp>
      <p:pic>
        <p:nvPicPr>
          <p:cNvPr id="11" name="Graphic 10" descr="Speaker phone with solid fill">
            <a:extLst>
              <a:ext uri="{FF2B5EF4-FFF2-40B4-BE49-F238E27FC236}">
                <a16:creationId xmlns:a16="http://schemas.microsoft.com/office/drawing/2014/main" id="{E6E575B8-A5E4-486E-8895-1218172D50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2976" y="1630690"/>
            <a:ext cx="914400" cy="914400"/>
          </a:xfrm>
          <a:prstGeom prst="rect">
            <a:avLst/>
          </a:prstGeom>
        </p:spPr>
      </p:pic>
      <p:pic>
        <p:nvPicPr>
          <p:cNvPr id="12" name="Picture 11">
            <a:extLst>
              <a:ext uri="{FF2B5EF4-FFF2-40B4-BE49-F238E27FC236}">
                <a16:creationId xmlns:a16="http://schemas.microsoft.com/office/drawing/2014/main" id="{7B1D81BA-B2AE-4E85-8275-61C06F82CA71}"/>
              </a:ext>
            </a:extLst>
          </p:cNvPr>
          <p:cNvPicPr>
            <a:picLocks noChangeAspect="1"/>
          </p:cNvPicPr>
          <p:nvPr/>
        </p:nvPicPr>
        <p:blipFill>
          <a:blip r:embed="rId4"/>
          <a:stretch>
            <a:fillRect/>
          </a:stretch>
        </p:blipFill>
        <p:spPr>
          <a:xfrm>
            <a:off x="10052976" y="3030418"/>
            <a:ext cx="914479" cy="914479"/>
          </a:xfrm>
          <a:prstGeom prst="rect">
            <a:avLst/>
          </a:prstGeom>
        </p:spPr>
      </p:pic>
      <p:pic>
        <p:nvPicPr>
          <p:cNvPr id="13" name="Picture 12">
            <a:extLst>
              <a:ext uri="{FF2B5EF4-FFF2-40B4-BE49-F238E27FC236}">
                <a16:creationId xmlns:a16="http://schemas.microsoft.com/office/drawing/2014/main" id="{084EB09A-9F34-454F-BD58-91B4F5AC5888}"/>
              </a:ext>
            </a:extLst>
          </p:cNvPr>
          <p:cNvPicPr>
            <a:picLocks noChangeAspect="1"/>
          </p:cNvPicPr>
          <p:nvPr/>
        </p:nvPicPr>
        <p:blipFill>
          <a:blip r:embed="rId4"/>
          <a:stretch>
            <a:fillRect/>
          </a:stretch>
        </p:blipFill>
        <p:spPr>
          <a:xfrm>
            <a:off x="10052976" y="4373483"/>
            <a:ext cx="914479" cy="914479"/>
          </a:xfrm>
          <a:prstGeom prst="rect">
            <a:avLst/>
          </a:prstGeom>
        </p:spPr>
      </p:pic>
      <p:pic>
        <p:nvPicPr>
          <p:cNvPr id="4" name="Picture 3">
            <a:extLst>
              <a:ext uri="{FF2B5EF4-FFF2-40B4-BE49-F238E27FC236}">
                <a16:creationId xmlns:a16="http://schemas.microsoft.com/office/drawing/2014/main" id="{DF71DBE9-10F6-423B-BFFC-CDDC74A43F6F}"/>
              </a:ext>
            </a:extLst>
          </p:cNvPr>
          <p:cNvPicPr>
            <a:picLocks noChangeAspect="1"/>
          </p:cNvPicPr>
          <p:nvPr/>
        </p:nvPicPr>
        <p:blipFill>
          <a:blip r:embed="rId5"/>
          <a:stretch>
            <a:fillRect/>
          </a:stretch>
        </p:blipFill>
        <p:spPr>
          <a:xfrm>
            <a:off x="8986084" y="488845"/>
            <a:ext cx="1524132" cy="493819"/>
          </a:xfrm>
          <a:prstGeom prst="rect">
            <a:avLst/>
          </a:prstGeom>
        </p:spPr>
      </p:pic>
    </p:spTree>
    <p:extLst>
      <p:ext uri="{BB962C8B-B14F-4D97-AF65-F5344CB8AC3E}">
        <p14:creationId xmlns:p14="http://schemas.microsoft.com/office/powerpoint/2010/main" val="20336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solidFill>
            <a:schemeClr val="accent2"/>
          </a:solidFill>
        </p:spPr>
        <p:txBody>
          <a:bodyPr/>
          <a:lstStyle/>
          <a:p>
            <a:pPr algn="r" rtl="1"/>
            <a:r>
              <a:rPr lang="ar" b="1" dirty="0"/>
              <a:t>فهم اضطرابات تعاطي المواد المخدرة</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a:xfrm>
            <a:off x="457200" y="2568574"/>
            <a:ext cx="6182127" cy="3345665"/>
          </a:xfrm>
          <a:noFill/>
        </p:spPr>
        <p:txBody>
          <a:bodyPr>
            <a:normAutofit fontScale="85000" lnSpcReduction="10000"/>
          </a:bodyPr>
          <a:lstStyle/>
          <a:p>
            <a:pPr marL="0" indent="0" algn="r" rtl="1">
              <a:lnSpc>
                <a:spcPct val="110000"/>
              </a:lnSpc>
              <a:buNone/>
            </a:pPr>
            <a:r>
              <a:rPr lang="ar" sz="2000" b="1" dirty="0"/>
              <a:t>عندما يتعاطى الشخص دواءً لأول مرة</a:t>
            </a:r>
            <a:r>
              <a:rPr lang="ar" sz="2000" dirty="0"/>
              <a:t>، يمكن أن يشعر في البداية بتأثير إيجابي. وبمرور الوقت ومع الاستخدام المستمر، يصبح تأثير الأشياء التي اعتادوا الاستمتاع بها أقل إيجابية ويصبح استخدام الدواء ضروريًا ليشعر الشخص بأنه "طبيعي". </a:t>
            </a:r>
          </a:p>
          <a:p>
            <a:pPr marL="0" indent="0" algn="r" rtl="1">
              <a:lnSpc>
                <a:spcPct val="110000"/>
              </a:lnSpc>
              <a:buNone/>
            </a:pPr>
            <a:r>
              <a:rPr lang="ar" sz="2000" dirty="0"/>
              <a:t>لا يوجد جدول زمني محدد للإدمان، حيث يختلف كل شخص عن الآخر ويمكن أن يحدث في المراحل الأولى من الاستخدام. </a:t>
            </a:r>
          </a:p>
          <a:p>
            <a:pPr marL="0" indent="0" algn="r" rtl="1">
              <a:lnSpc>
                <a:spcPct val="110000"/>
              </a:lnSpc>
              <a:buNone/>
            </a:pPr>
            <a:r>
              <a:rPr lang="ar" sz="2000" b="1" dirty="0"/>
              <a:t>الإدمان </a:t>
            </a:r>
            <a:r>
              <a:rPr lang="ar" sz="2000" dirty="0"/>
              <a:t> مرض طبي مزمن قابل للعلاج وينطوي على تفاعلات معقدة بين دوائر الدماغ وعلم الوراثة والبيئة وتجارب حياة الفرد. ويتعاطى الأشخاص الذين يعانون من الإدمان المواد المخدرة أو ينخرطون في سلوكيات تصبح قهرية وغالبًا ما يستمرون في ذلك على الرغم من العواقب الضارة. إن جهود الوقاية من الإدمان وطرق علاجه ناجحة بشكل عام مثل تلك الخاصة بالأمراض المزمنة الأخرى.</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a:t>
            </a:fld>
            <a:endParaRPr lang="ar"/>
          </a:p>
        </p:txBody>
      </p:sp>
      <p:sp>
        <p:nvSpPr>
          <p:cNvPr id="7" name="Oval 6">
            <a:extLst>
              <a:ext uri="{FF2B5EF4-FFF2-40B4-BE49-F238E27FC236}">
                <a16:creationId xmlns:a16="http://schemas.microsoft.com/office/drawing/2014/main" id="{2BAA2E8A-1938-42D4-9991-4D2CC89322C9}"/>
              </a:ext>
            </a:extLst>
          </p:cNvPr>
          <p:cNvSpPr/>
          <p:nvPr/>
        </p:nvSpPr>
        <p:spPr>
          <a:xfrm>
            <a:off x="7482840" y="2568574"/>
            <a:ext cx="3489960" cy="319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
          </a:p>
        </p:txBody>
      </p:sp>
      <p:sp>
        <p:nvSpPr>
          <p:cNvPr id="9" name="TextBox 8">
            <a:extLst>
              <a:ext uri="{FF2B5EF4-FFF2-40B4-BE49-F238E27FC236}">
                <a16:creationId xmlns:a16="http://schemas.microsoft.com/office/drawing/2014/main" id="{0ECDCA66-4F4F-4163-B433-36350320A68B}"/>
              </a:ext>
            </a:extLst>
          </p:cNvPr>
          <p:cNvSpPr txBox="1"/>
          <p:nvPr/>
        </p:nvSpPr>
        <p:spPr>
          <a:xfrm>
            <a:off x="7730490" y="3207328"/>
            <a:ext cx="2779726" cy="1287532"/>
          </a:xfrm>
          <a:prstGeom prst="rect">
            <a:avLst/>
          </a:prstGeom>
          <a:noFill/>
        </p:spPr>
        <p:txBody>
          <a:bodyPr wrap="square" rtlCol="0">
            <a:spAutoFit/>
          </a:bodyPr>
          <a:lstStyle/>
          <a:p>
            <a:pPr algn="r" rtl="1">
              <a:lnSpc>
                <a:spcPct val="150000"/>
              </a:lnSpc>
            </a:pPr>
            <a:r>
              <a:rPr lang="ar" b="1" i="1" dirty="0">
                <a:solidFill>
                  <a:schemeClr val="bg1"/>
                </a:solidFill>
                <a:effectLst>
                  <a:outerShdw blurRad="38100" dist="38100" dir="2700000" algn="tl">
                    <a:srgbClr val="000000">
                      <a:alpha val="43137"/>
                    </a:srgbClr>
                  </a:outerShdw>
                </a:effectLst>
                <a:latin typeface="Helvetica" pitchFamily="2" charset="0"/>
              </a:rPr>
              <a:t>لا يوجد عامل واحد يمكن أن يحدد ما إذا كان الشخص سيصبح مدمنًا لمادة ما.</a:t>
            </a:r>
          </a:p>
        </p:txBody>
      </p:sp>
      <p:sp>
        <p:nvSpPr>
          <p:cNvPr id="10" name="TextBox 9">
            <a:extLst>
              <a:ext uri="{FF2B5EF4-FFF2-40B4-BE49-F238E27FC236}">
                <a16:creationId xmlns:a16="http://schemas.microsoft.com/office/drawing/2014/main" id="{4EDF211B-5C2A-4D84-BB5D-C84C06ACE5D3}"/>
              </a:ext>
            </a:extLst>
          </p:cNvPr>
          <p:cNvSpPr txBox="1"/>
          <p:nvPr/>
        </p:nvSpPr>
        <p:spPr>
          <a:xfrm>
            <a:off x="7279155" y="5956218"/>
            <a:ext cx="3897330" cy="261610"/>
          </a:xfrm>
          <a:prstGeom prst="rect">
            <a:avLst/>
          </a:prstGeom>
          <a:noFill/>
        </p:spPr>
        <p:txBody>
          <a:bodyPr wrap="square" rtlCol="0">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ar" sz="1100" b="0" i="0" u="none" strike="noStrike" kern="1200" cap="none" spc="0" normalizeH="0" baseline="0" noProof="0" dirty="0">
                <a:ln>
                  <a:noFill/>
                </a:ln>
                <a:solidFill>
                  <a:srgbClr val="000000"/>
                </a:solidFill>
                <a:effectLst/>
                <a:uLnTx/>
                <a:uFillTx/>
                <a:latin typeface="Arial" charset="0"/>
                <a:ea typeface="+mn-ea"/>
                <a:cs typeface="+mn-cs"/>
                <a:hlinkClick r:id="rId2"/>
              </a:rPr>
              <a:t>https://easyread.drugabuse.gov/content/what-addiction</a:t>
            </a:r>
            <a:endParaRPr kumimoji="0" lang="ar" sz="11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2" name="Picture 11">
            <a:extLst>
              <a:ext uri="{FF2B5EF4-FFF2-40B4-BE49-F238E27FC236}">
                <a16:creationId xmlns:a16="http://schemas.microsoft.com/office/drawing/2014/main" id="{D5929A72-E7A9-440E-930E-FB7E91C4A35A}"/>
              </a:ext>
            </a:extLst>
          </p:cNvPr>
          <p:cNvPicPr>
            <a:picLocks noChangeAspect="1"/>
          </p:cNvPicPr>
          <p:nvPr/>
        </p:nvPicPr>
        <p:blipFill>
          <a:blip r:embed="rId3"/>
          <a:stretch>
            <a:fillRect/>
          </a:stretch>
        </p:blipFill>
        <p:spPr>
          <a:xfrm>
            <a:off x="8986084" y="449942"/>
            <a:ext cx="1524132" cy="493819"/>
          </a:xfrm>
          <a:prstGeom prst="rect">
            <a:avLst/>
          </a:prstGeom>
        </p:spPr>
      </p:pic>
    </p:spTree>
    <p:extLst>
      <p:ext uri="{BB962C8B-B14F-4D97-AF65-F5344CB8AC3E}">
        <p14:creationId xmlns:p14="http://schemas.microsoft.com/office/powerpoint/2010/main" val="2604370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30</a:t>
            </a:fld>
            <a:endParaRPr lang="ar"/>
          </a:p>
        </p:txBody>
      </p:sp>
      <p:sp>
        <p:nvSpPr>
          <p:cNvPr id="2" name="TextBox 1">
            <a:extLst>
              <a:ext uri="{FF2B5EF4-FFF2-40B4-BE49-F238E27FC236}">
                <a16:creationId xmlns:a16="http://schemas.microsoft.com/office/drawing/2014/main" id="{FFACA671-2EF1-417C-ACA9-EDA4C4AB656E}"/>
              </a:ext>
            </a:extLst>
          </p:cNvPr>
          <p:cNvSpPr txBox="1"/>
          <p:nvPr/>
        </p:nvSpPr>
        <p:spPr>
          <a:xfrm>
            <a:off x="1100550" y="5873704"/>
            <a:ext cx="8942664" cy="300082"/>
          </a:xfrm>
          <a:prstGeom prst="rect">
            <a:avLst/>
          </a:prstGeom>
          <a:noFill/>
        </p:spPr>
        <p:txBody>
          <a:bodyPr wrap="square" rtlCol="0">
            <a:spAutoFit/>
          </a:body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 sz="1500" b="1" i="0" u="none" strike="noStrike" kern="1200" cap="none" spc="0" normalizeH="0" baseline="0" noProof="0" dirty="0">
                <a:ln>
                  <a:noFill/>
                </a:ln>
                <a:solidFill>
                  <a:srgbClr val="E3B938">
                    <a:lumMod val="75000"/>
                  </a:srgbClr>
                </a:solidFill>
                <a:effectLst/>
                <a:uLnTx/>
                <a:uFillTx/>
                <a:latin typeface="Helvetica" pitchFamily="2" charset="0"/>
                <a:ea typeface="+mn-ea"/>
                <a:cs typeface="+mn-cs"/>
              </a:rPr>
              <a:t>**إذا كنت مضطرًا لترك شخص غير مستجيب في أي وقت، فضعه في وضع التعافي**</a:t>
            </a:r>
          </a:p>
        </p:txBody>
      </p:sp>
      <p:pic>
        <p:nvPicPr>
          <p:cNvPr id="5" name="Picture 4">
            <a:extLst>
              <a:ext uri="{FF2B5EF4-FFF2-40B4-BE49-F238E27FC236}">
                <a16:creationId xmlns:a16="http://schemas.microsoft.com/office/drawing/2014/main" id="{D3A7A834-AFCF-4A03-8194-C975188AF258}"/>
              </a:ext>
            </a:extLst>
          </p:cNvPr>
          <p:cNvPicPr>
            <a:picLocks noChangeAspect="1"/>
          </p:cNvPicPr>
          <p:nvPr/>
        </p:nvPicPr>
        <p:blipFill>
          <a:blip r:embed="rId2"/>
          <a:stretch>
            <a:fillRect/>
          </a:stretch>
        </p:blipFill>
        <p:spPr>
          <a:xfrm>
            <a:off x="8986084" y="437304"/>
            <a:ext cx="1524132" cy="493819"/>
          </a:xfrm>
          <a:prstGeom prst="rect">
            <a:avLst/>
          </a:prstGeom>
        </p:spPr>
      </p:pic>
      <p:sp>
        <p:nvSpPr>
          <p:cNvPr id="4" name="Content Placeholder 3">
            <a:extLst>
              <a:ext uri="{FF2B5EF4-FFF2-40B4-BE49-F238E27FC236}">
                <a16:creationId xmlns:a16="http://schemas.microsoft.com/office/drawing/2014/main" id="{FD7FA4AE-BFB5-67F3-1238-77E23F7A2E15}"/>
              </a:ext>
            </a:extLst>
          </p:cNvPr>
          <p:cNvSpPr>
            <a:spLocks noGrp="1"/>
          </p:cNvSpPr>
          <p:nvPr>
            <p:ph idx="1"/>
          </p:nvPr>
        </p:nvSpPr>
        <p:spPr/>
        <p:txBody>
          <a:bodyPr/>
          <a:lstStyle/>
          <a:p>
            <a:endParaRPr lang="en-US"/>
          </a:p>
        </p:txBody>
      </p:sp>
      <p:pic>
        <p:nvPicPr>
          <p:cNvPr id="8" name="Content Placeholder 6">
            <a:extLst>
              <a:ext uri="{FF2B5EF4-FFF2-40B4-BE49-F238E27FC236}">
                <a16:creationId xmlns:a16="http://schemas.microsoft.com/office/drawing/2014/main" id="{0EB12934-6899-43F4-1D01-8FA2710DEEA2}"/>
              </a:ext>
            </a:extLst>
          </p:cNvPr>
          <p:cNvPicPr>
            <a:picLocks noChangeAspect="1"/>
          </p:cNvPicPr>
          <p:nvPr/>
        </p:nvPicPr>
        <p:blipFill rotWithShape="1">
          <a:blip r:embed="rId3">
            <a:extLst>
              <a:ext uri="{28A0092B-C50C-407E-A947-70E740481C1C}">
                <a14:useLocalDpi xmlns:a14="http://schemas.microsoft.com/office/drawing/2010/main" val="0"/>
              </a:ext>
            </a:extLst>
          </a:blip>
          <a:srcRect t="17136"/>
          <a:stretch/>
        </p:blipFill>
        <p:spPr>
          <a:xfrm>
            <a:off x="1320914" y="1887960"/>
            <a:ext cx="8501935" cy="4196857"/>
          </a:xfrm>
          <a:prstGeom prst="rect">
            <a:avLst/>
          </a:prstGeom>
        </p:spPr>
      </p:pic>
      <p:sp>
        <p:nvSpPr>
          <p:cNvPr id="9" name="TextBox 8">
            <a:extLst>
              <a:ext uri="{FF2B5EF4-FFF2-40B4-BE49-F238E27FC236}">
                <a16:creationId xmlns:a16="http://schemas.microsoft.com/office/drawing/2014/main" id="{9610D1AC-CF05-1000-D2FF-2CC761078863}"/>
              </a:ext>
            </a:extLst>
          </p:cNvPr>
          <p:cNvSpPr txBox="1"/>
          <p:nvPr/>
        </p:nvSpPr>
        <p:spPr>
          <a:xfrm>
            <a:off x="1100550" y="5873704"/>
            <a:ext cx="8942664" cy="300082"/>
          </a:xfrm>
          <a:prstGeom prst="rect">
            <a:avLst/>
          </a:prstGeom>
          <a:noFill/>
        </p:spPr>
        <p:txBody>
          <a:bodyPr wrap="square" rtlCol="0">
            <a:spAutoFit/>
          </a:body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 sz="1500" b="1" i="0" u="none" strike="noStrike" kern="1200" cap="none" spc="0" normalizeH="0" baseline="0" noProof="0" dirty="0">
                <a:ln>
                  <a:noFill/>
                </a:ln>
                <a:solidFill>
                  <a:srgbClr val="E3B938">
                    <a:lumMod val="75000"/>
                  </a:srgbClr>
                </a:solidFill>
                <a:effectLst/>
                <a:uLnTx/>
                <a:uFillTx/>
                <a:latin typeface="Helvetica" pitchFamily="2" charset="0"/>
                <a:ea typeface="+mn-ea"/>
                <a:cs typeface="+mn-cs"/>
              </a:rPr>
              <a:t>**إذا كنت مضطرًا لترك شخص غير مستجيب في أي وقت، فضعه في وضع التعافي**</a:t>
            </a:r>
          </a:p>
        </p:txBody>
      </p:sp>
      <p:sp>
        <p:nvSpPr>
          <p:cNvPr id="10" name="文本框 2">
            <a:extLst>
              <a:ext uri="{FF2B5EF4-FFF2-40B4-BE49-F238E27FC236}">
                <a16:creationId xmlns:a16="http://schemas.microsoft.com/office/drawing/2014/main" id="{FE83A6C3-6AD6-B487-A172-51D2974DC2F7}"/>
              </a:ext>
            </a:extLst>
          </p:cNvPr>
          <p:cNvSpPr txBox="1"/>
          <p:nvPr/>
        </p:nvSpPr>
        <p:spPr>
          <a:xfrm>
            <a:off x="1364710" y="1163320"/>
            <a:ext cx="9608090" cy="492443"/>
          </a:xfrm>
          <a:prstGeom prst="rect">
            <a:avLst/>
          </a:prstGeom>
          <a:noFill/>
        </p:spPr>
        <p:txBody>
          <a:bodyPr wrap="square" rtlCol="0">
            <a:spAutoFit/>
          </a:bodyPr>
          <a:lstStyle/>
          <a:p>
            <a:pPr algn="r" rtl="1"/>
            <a:r>
              <a:rPr lang="ar" altLang="zh-CN" sz="2600" b="1" dirty="0">
                <a:solidFill>
                  <a:srgbClr val="164A6D"/>
                </a:solidFill>
                <a:latin typeface="Calibri" panose="020F0502020204030204" pitchFamily="34" charset="0"/>
                <a:cs typeface="Calibri" panose="020F0502020204030204" pitchFamily="34" charset="0"/>
              </a:rPr>
              <a:t>إعداد وضع التعافي</a:t>
            </a:r>
            <a:endParaRPr lang="zh-CN" altLang="en-US" sz="2600" b="1" dirty="0">
              <a:solidFill>
                <a:srgbClr val="164A6D"/>
              </a:solidFill>
              <a:latin typeface="Calibri" panose="020F0502020204030204" pitchFamily="34" charset="0"/>
              <a:cs typeface="Calibri" panose="020F0502020204030204" pitchFamily="34" charset="0"/>
            </a:endParaRPr>
          </a:p>
        </p:txBody>
      </p:sp>
      <p:sp>
        <p:nvSpPr>
          <p:cNvPr id="11" name="文本框 8">
            <a:extLst>
              <a:ext uri="{FF2B5EF4-FFF2-40B4-BE49-F238E27FC236}">
                <a16:creationId xmlns:a16="http://schemas.microsoft.com/office/drawing/2014/main" id="{3BA0FB38-9B71-A9C3-C802-65979816DD08}"/>
              </a:ext>
            </a:extLst>
          </p:cNvPr>
          <p:cNvSpPr txBox="1"/>
          <p:nvPr/>
        </p:nvSpPr>
        <p:spPr>
          <a:xfrm>
            <a:off x="2254798" y="2463800"/>
            <a:ext cx="1679760" cy="707886"/>
          </a:xfrm>
          <a:prstGeom prst="rect">
            <a:avLst/>
          </a:prstGeom>
          <a:noFill/>
        </p:spPr>
        <p:txBody>
          <a:bodyPr wrap="square" rtlCol="0">
            <a:spAutoFit/>
          </a:bodyPr>
          <a:lstStyle/>
          <a:p>
            <a:pPr algn="ctr" rtl="1"/>
            <a:r>
              <a:rPr lang="ar" altLang="zh-CN" sz="2000" b="1" dirty="0">
                <a:solidFill>
                  <a:srgbClr val="E7F8FA"/>
                </a:solidFill>
                <a:latin typeface="Calibri" panose="020F0502020204030204" pitchFamily="34" charset="0"/>
                <a:cs typeface="Calibri" panose="020F0502020204030204" pitchFamily="34" charset="0"/>
              </a:rPr>
              <a:t>الساقين</a:t>
            </a:r>
          </a:p>
          <a:p>
            <a:pPr algn="ctr" rtl="1"/>
            <a:r>
              <a:rPr lang="ar" altLang="zh-CN" sz="2000" dirty="0">
                <a:solidFill>
                  <a:srgbClr val="E7F8FA"/>
                </a:solidFill>
                <a:latin typeface="Calibri" panose="020F0502020204030204" pitchFamily="34" charset="0"/>
                <a:cs typeface="Calibri" panose="020F0502020204030204" pitchFamily="34" charset="0"/>
              </a:rPr>
              <a:t>مثنية قليلاً</a:t>
            </a:r>
            <a:endParaRPr lang="zh-CN" altLang="en-US" sz="2000" b="1" dirty="0">
              <a:solidFill>
                <a:srgbClr val="E7F8FA"/>
              </a:solidFill>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E4411C5F-F50A-21AF-257D-F8B9F97F15C9}"/>
              </a:ext>
            </a:extLst>
          </p:cNvPr>
          <p:cNvSpPr txBox="1"/>
          <p:nvPr/>
        </p:nvSpPr>
        <p:spPr>
          <a:xfrm>
            <a:off x="3966210" y="1988572"/>
            <a:ext cx="2381249" cy="1015663"/>
          </a:xfrm>
          <a:prstGeom prst="rect">
            <a:avLst/>
          </a:prstGeom>
          <a:noFill/>
        </p:spPr>
        <p:txBody>
          <a:bodyPr wrap="square" rtlCol="0">
            <a:spAutoFit/>
          </a:bodyPr>
          <a:lstStyle/>
          <a:p>
            <a:pPr algn="ctr" rtl="1"/>
            <a:r>
              <a:rPr lang="ar" altLang="zh-CN" sz="2000" b="1" dirty="0">
                <a:solidFill>
                  <a:srgbClr val="E7F8FA"/>
                </a:solidFill>
                <a:latin typeface="Calibri" panose="020F0502020204030204" pitchFamily="34" charset="0"/>
                <a:cs typeface="Calibri" panose="020F0502020204030204" pitchFamily="34" charset="0"/>
              </a:rPr>
              <a:t>ساعد الذراع العلوي</a:t>
            </a:r>
          </a:p>
          <a:p>
            <a:pPr algn="ctr" rtl="1"/>
            <a:r>
              <a:rPr lang="ar" altLang="zh-CN" sz="2000" kern="1000" dirty="0">
                <a:solidFill>
                  <a:srgbClr val="E7F8FA"/>
                </a:solidFill>
                <a:latin typeface="Calibri" panose="020F0502020204030204" pitchFamily="34" charset="0"/>
                <a:cs typeface="Calibri" panose="020F0502020204030204" pitchFamily="34" charset="0"/>
              </a:rPr>
              <a:t>يستقر على</a:t>
            </a:r>
            <a:r>
              <a:rPr lang="ar-EG" altLang="zh-CN" sz="2000" kern="1000" dirty="0">
                <a:solidFill>
                  <a:srgbClr val="E7F8FA"/>
                </a:solidFill>
                <a:latin typeface="Calibri" panose="020F0502020204030204" pitchFamily="34" charset="0"/>
                <a:cs typeface="Calibri" panose="020F0502020204030204" pitchFamily="34" charset="0"/>
              </a:rPr>
              <a:t> </a:t>
            </a:r>
            <a:r>
              <a:rPr lang="ar" altLang="zh-CN" sz="2000" kern="1000" dirty="0">
                <a:solidFill>
                  <a:srgbClr val="E7F8FA"/>
                </a:solidFill>
                <a:latin typeface="Calibri" panose="020F0502020204030204" pitchFamily="34" charset="0"/>
                <a:cs typeface="Calibri" panose="020F0502020204030204" pitchFamily="34" charset="0"/>
              </a:rPr>
              <a:t>العضلة ذات الرأسين من الذراع السفلي</a:t>
            </a:r>
            <a:endParaRPr lang="zh-CN" altLang="en-US" sz="2000" b="1" dirty="0">
              <a:solidFill>
                <a:srgbClr val="E7F8FA"/>
              </a:solidFill>
              <a:latin typeface="Calibri" panose="020F0502020204030204" pitchFamily="34" charset="0"/>
              <a:cs typeface="Calibri" panose="020F0502020204030204" pitchFamily="34" charset="0"/>
            </a:endParaRPr>
          </a:p>
        </p:txBody>
      </p:sp>
      <p:sp>
        <p:nvSpPr>
          <p:cNvPr id="13" name="文本框 14">
            <a:extLst>
              <a:ext uri="{FF2B5EF4-FFF2-40B4-BE49-F238E27FC236}">
                <a16:creationId xmlns:a16="http://schemas.microsoft.com/office/drawing/2014/main" id="{BDF2B48C-41A5-80CF-D1AC-6C2BC099176A}"/>
              </a:ext>
            </a:extLst>
          </p:cNvPr>
          <p:cNvSpPr txBox="1"/>
          <p:nvPr/>
        </p:nvSpPr>
        <p:spPr>
          <a:xfrm>
            <a:off x="7161335" y="3413760"/>
            <a:ext cx="2135066" cy="707886"/>
          </a:xfrm>
          <a:prstGeom prst="rect">
            <a:avLst/>
          </a:prstGeom>
          <a:noFill/>
        </p:spPr>
        <p:txBody>
          <a:bodyPr wrap="square" rtlCol="0">
            <a:spAutoFit/>
          </a:bodyPr>
          <a:lstStyle/>
          <a:p>
            <a:pPr algn="ctr" rtl="1"/>
            <a:r>
              <a:rPr lang="ar" altLang="zh-CN" sz="2000" b="1" dirty="0">
                <a:solidFill>
                  <a:srgbClr val="E7F8FA"/>
                </a:solidFill>
                <a:latin typeface="Calibri" panose="020F0502020204030204" pitchFamily="34" charset="0"/>
                <a:cs typeface="Calibri" panose="020F0502020204030204" pitchFamily="34" charset="0"/>
              </a:rPr>
              <a:t>الرأس</a:t>
            </a:r>
          </a:p>
          <a:p>
            <a:pPr algn="ctr" rtl="1"/>
            <a:r>
              <a:rPr lang="ar" altLang="zh-CN" sz="2000" kern="1000" dirty="0">
                <a:solidFill>
                  <a:srgbClr val="E7F8FA"/>
                </a:solidFill>
                <a:latin typeface="Calibri" panose="020F0502020204030204" pitchFamily="34" charset="0"/>
                <a:cs typeface="Calibri" panose="020F0502020204030204" pitchFamily="34" charset="0"/>
              </a:rPr>
              <a:t>تستند على اليد</a:t>
            </a:r>
            <a:endParaRPr lang="zh-CN" altLang="en-US" sz="2000" b="1" dirty="0">
              <a:solidFill>
                <a:srgbClr val="E7F8FA"/>
              </a:solidFill>
              <a:latin typeface="Calibri" panose="020F0502020204030204" pitchFamily="34" charset="0"/>
              <a:cs typeface="Calibri" panose="020F0502020204030204" pitchFamily="34" charset="0"/>
            </a:endParaRPr>
          </a:p>
        </p:txBody>
      </p:sp>
      <p:sp>
        <p:nvSpPr>
          <p:cNvPr id="14" name="文本框 17">
            <a:extLst>
              <a:ext uri="{FF2B5EF4-FFF2-40B4-BE49-F238E27FC236}">
                <a16:creationId xmlns:a16="http://schemas.microsoft.com/office/drawing/2014/main" id="{006D1933-66ED-286A-145A-7DB55645420C}"/>
              </a:ext>
            </a:extLst>
          </p:cNvPr>
          <p:cNvSpPr txBox="1"/>
          <p:nvPr/>
        </p:nvSpPr>
        <p:spPr>
          <a:xfrm>
            <a:off x="6294122" y="2238959"/>
            <a:ext cx="2381249" cy="707886"/>
          </a:xfrm>
          <a:prstGeom prst="rect">
            <a:avLst/>
          </a:prstGeom>
          <a:noFill/>
        </p:spPr>
        <p:txBody>
          <a:bodyPr wrap="square" rtlCol="0">
            <a:spAutoFit/>
          </a:bodyPr>
          <a:lstStyle/>
          <a:p>
            <a:pPr algn="ctr" rtl="1"/>
            <a:r>
              <a:rPr lang="ar" altLang="zh-CN" sz="2000" b="1" dirty="0">
                <a:solidFill>
                  <a:srgbClr val="E7F8FA"/>
                </a:solidFill>
                <a:latin typeface="Calibri" panose="020F0502020204030204" pitchFamily="34" charset="0"/>
                <a:cs typeface="Calibri" panose="020F0502020204030204" pitchFamily="34" charset="0"/>
              </a:rPr>
              <a:t>الفم</a:t>
            </a:r>
          </a:p>
          <a:p>
            <a:pPr algn="ctr" rtl="1"/>
            <a:r>
              <a:rPr lang="ar" altLang="zh-CN" sz="2000" kern="1000" dirty="0">
                <a:solidFill>
                  <a:srgbClr val="E7F8FA"/>
                </a:solidFill>
                <a:latin typeface="Calibri" panose="020F0502020204030204" pitchFamily="34" charset="0"/>
                <a:cs typeface="Calibri" panose="020F0502020204030204" pitchFamily="34" charset="0"/>
              </a:rPr>
              <a:t>متجه إلى الأسفل</a:t>
            </a:r>
            <a:endParaRPr lang="zh-CN" altLang="en-US" sz="2000" b="1" dirty="0">
              <a:solidFill>
                <a:srgbClr val="E7F8FA"/>
              </a:solidFill>
              <a:latin typeface="Calibri" panose="020F0502020204030204" pitchFamily="34" charset="0"/>
              <a:cs typeface="Calibri" panose="020F0502020204030204" pitchFamily="34" charset="0"/>
            </a:endParaRPr>
          </a:p>
        </p:txBody>
      </p:sp>
      <p:sp>
        <p:nvSpPr>
          <p:cNvPr id="15" name="文本框 20">
            <a:extLst>
              <a:ext uri="{FF2B5EF4-FFF2-40B4-BE49-F238E27FC236}">
                <a16:creationId xmlns:a16="http://schemas.microsoft.com/office/drawing/2014/main" id="{5D6E7C6A-8D77-FF59-6223-5A7CCCEC55AF}"/>
              </a:ext>
            </a:extLst>
          </p:cNvPr>
          <p:cNvSpPr txBox="1"/>
          <p:nvPr/>
        </p:nvSpPr>
        <p:spPr>
          <a:xfrm>
            <a:off x="6893170" y="4603092"/>
            <a:ext cx="2215662" cy="707886"/>
          </a:xfrm>
          <a:prstGeom prst="rect">
            <a:avLst/>
          </a:prstGeom>
          <a:noFill/>
        </p:spPr>
        <p:txBody>
          <a:bodyPr wrap="square" rtlCol="0">
            <a:spAutoFit/>
          </a:bodyPr>
          <a:lstStyle/>
          <a:p>
            <a:pPr algn="ctr" rtl="1"/>
            <a:r>
              <a:rPr lang="ar" altLang="zh-CN" sz="2000" b="1" dirty="0">
                <a:solidFill>
                  <a:srgbClr val="E7F8FA"/>
                </a:solidFill>
                <a:latin typeface="Calibri" panose="020F0502020204030204" pitchFamily="34" charset="0"/>
                <a:cs typeface="Calibri" panose="020F0502020204030204" pitchFamily="34" charset="0"/>
              </a:rPr>
              <a:t>الذراع السفلي</a:t>
            </a:r>
          </a:p>
          <a:p>
            <a:pPr algn="ctr" rtl="1"/>
            <a:r>
              <a:rPr lang="ar" altLang="zh-CN" sz="2000" kern="1000" dirty="0">
                <a:solidFill>
                  <a:srgbClr val="E7F8FA"/>
                </a:solidFill>
                <a:latin typeface="Calibri" panose="020F0502020204030204" pitchFamily="34" charset="0"/>
                <a:cs typeface="Calibri" panose="020F0502020204030204" pitchFamily="34" charset="0"/>
              </a:rPr>
              <a:t>متجه إلى الخارج</a:t>
            </a:r>
            <a:endParaRPr lang="zh-CN" altLang="en-US" sz="2000" b="1" dirty="0">
              <a:solidFill>
                <a:srgbClr val="E7F8FA"/>
              </a:solidFill>
              <a:latin typeface="Calibri" panose="020F0502020204030204" pitchFamily="34" charset="0"/>
              <a:cs typeface="Calibri" panose="020F0502020204030204" pitchFamily="34" charset="0"/>
            </a:endParaRPr>
          </a:p>
        </p:txBody>
      </p:sp>
      <p:sp>
        <p:nvSpPr>
          <p:cNvPr id="16" name="文本框 23">
            <a:extLst>
              <a:ext uri="{FF2B5EF4-FFF2-40B4-BE49-F238E27FC236}">
                <a16:creationId xmlns:a16="http://schemas.microsoft.com/office/drawing/2014/main" id="{B459B4D2-4236-7583-279C-8E52EAFD6822}"/>
              </a:ext>
            </a:extLst>
          </p:cNvPr>
          <p:cNvSpPr txBox="1"/>
          <p:nvPr/>
        </p:nvSpPr>
        <p:spPr>
          <a:xfrm>
            <a:off x="4584639" y="5036468"/>
            <a:ext cx="1762820" cy="707886"/>
          </a:xfrm>
          <a:prstGeom prst="rect">
            <a:avLst/>
          </a:prstGeom>
          <a:noFill/>
        </p:spPr>
        <p:txBody>
          <a:bodyPr wrap="square" rtlCol="0">
            <a:spAutoFit/>
          </a:bodyPr>
          <a:lstStyle/>
          <a:p>
            <a:pPr algn="ctr" rtl="1"/>
            <a:r>
              <a:rPr lang="ar" altLang="zh-CN" sz="2000" b="1" dirty="0">
                <a:solidFill>
                  <a:srgbClr val="E7F8FA"/>
                </a:solidFill>
                <a:latin typeface="Calibri" panose="020F0502020204030204" pitchFamily="34" charset="0"/>
                <a:cs typeface="Calibri" panose="020F0502020204030204" pitchFamily="34" charset="0"/>
              </a:rPr>
              <a:t>الذقن</a:t>
            </a:r>
          </a:p>
          <a:p>
            <a:pPr algn="ctr" rtl="1"/>
            <a:r>
              <a:rPr lang="ar" altLang="zh-CN" sz="2000" kern="1000" dirty="0">
                <a:solidFill>
                  <a:srgbClr val="E7F8FA"/>
                </a:solidFill>
                <a:latin typeface="Calibri" panose="020F0502020204030204" pitchFamily="34" charset="0"/>
                <a:cs typeface="Calibri" panose="020F0502020204030204" pitchFamily="34" charset="0"/>
              </a:rPr>
              <a:t>مرفوعة إلى الأمام</a:t>
            </a:r>
            <a:endParaRPr lang="zh-CN" altLang="en-US" sz="2000" b="1" dirty="0">
              <a:solidFill>
                <a:srgbClr val="E7F8FA"/>
              </a:solidFill>
              <a:latin typeface="Calibri" panose="020F0502020204030204" pitchFamily="34" charset="0"/>
              <a:cs typeface="Calibri" panose="020F0502020204030204" pitchFamily="34" charset="0"/>
            </a:endParaRPr>
          </a:p>
        </p:txBody>
      </p:sp>
      <p:sp>
        <p:nvSpPr>
          <p:cNvPr id="17" name="文本框 26">
            <a:extLst>
              <a:ext uri="{FF2B5EF4-FFF2-40B4-BE49-F238E27FC236}">
                <a16:creationId xmlns:a16="http://schemas.microsoft.com/office/drawing/2014/main" id="{6557598E-84C5-A552-5610-13EAEAC40262}"/>
              </a:ext>
            </a:extLst>
          </p:cNvPr>
          <p:cNvSpPr txBox="1"/>
          <p:nvPr/>
        </p:nvSpPr>
        <p:spPr>
          <a:xfrm>
            <a:off x="2000250" y="5011068"/>
            <a:ext cx="1965960" cy="707886"/>
          </a:xfrm>
          <a:prstGeom prst="rect">
            <a:avLst/>
          </a:prstGeom>
          <a:noFill/>
        </p:spPr>
        <p:txBody>
          <a:bodyPr wrap="square" rtlCol="0">
            <a:spAutoFit/>
          </a:bodyPr>
          <a:lstStyle/>
          <a:p>
            <a:pPr algn="ctr" rtl="1"/>
            <a:r>
              <a:rPr lang="ar" altLang="zh-CN" sz="2000" b="1" dirty="0">
                <a:solidFill>
                  <a:srgbClr val="E7F8FA"/>
                </a:solidFill>
                <a:latin typeface="Calibri" panose="020F0502020204030204" pitchFamily="34" charset="0"/>
                <a:cs typeface="Calibri" panose="020F0502020204030204" pitchFamily="34" charset="0"/>
              </a:rPr>
              <a:t>الجسم</a:t>
            </a:r>
          </a:p>
          <a:p>
            <a:pPr algn="ctr" rtl="1"/>
            <a:r>
              <a:rPr lang="ar" altLang="zh-CN" sz="2000" kern="1000" dirty="0">
                <a:solidFill>
                  <a:srgbClr val="E7F8FA"/>
                </a:solidFill>
                <a:latin typeface="Calibri" panose="020F0502020204030204" pitchFamily="34" charset="0"/>
                <a:cs typeface="Calibri" panose="020F0502020204030204" pitchFamily="34" charset="0"/>
              </a:rPr>
              <a:t>مائل على الجانب</a:t>
            </a:r>
            <a:endParaRPr lang="zh-CN" altLang="en-US" sz="2000" b="1" dirty="0">
              <a:solidFill>
                <a:srgbClr val="E7F8FA"/>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CDEB1440-7999-45C6-49BB-345B65EB8B9A}"/>
              </a:ext>
            </a:extLst>
          </p:cNvPr>
          <p:cNvPicPr>
            <a:picLocks noChangeAspect="1"/>
          </p:cNvPicPr>
          <p:nvPr/>
        </p:nvPicPr>
        <p:blipFill>
          <a:blip r:embed="rId4"/>
          <a:stretch>
            <a:fillRect/>
          </a:stretch>
        </p:blipFill>
        <p:spPr>
          <a:xfrm>
            <a:off x="10265466" y="1598608"/>
            <a:ext cx="693480" cy="114310"/>
          </a:xfrm>
          <a:prstGeom prst="rect">
            <a:avLst/>
          </a:prstGeom>
        </p:spPr>
      </p:pic>
    </p:spTree>
    <p:extLst>
      <p:ext uri="{BB962C8B-B14F-4D97-AF65-F5344CB8AC3E}">
        <p14:creationId xmlns:p14="http://schemas.microsoft.com/office/powerpoint/2010/main" val="590770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lstStyle/>
          <a:p>
            <a:pPr rtl="1"/>
            <a:r>
              <a:rPr lang="ar" b="1" dirty="0">
                <a:effectLst>
                  <a:outerShdw blurRad="38100" dist="38100" dir="2700000" algn="tl">
                    <a:srgbClr val="000000">
                      <a:alpha val="43137"/>
                    </a:srgbClr>
                  </a:outerShdw>
                </a:effectLst>
              </a:rPr>
              <a:t>نفذ التنفس الإنقاذي مرتين</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a:xfrm>
            <a:off x="286327" y="6173786"/>
            <a:ext cx="10223889" cy="365125"/>
          </a:xfrm>
        </p:spPr>
        <p:txBody>
          <a:bodyPr/>
          <a:lstStyle/>
          <a:p>
            <a:pPr algn="l"/>
            <a:fld id="{5874D6C6-B3A5-4F2C-A6BF-E3D57C3A1219}" type="slidenum">
              <a:rPr lang="en-US" smtClean="0"/>
              <a:pPr algn="l"/>
              <a:t>31</a:t>
            </a:fld>
            <a:endParaRPr lang="ar" dirty="0"/>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sz="quarter" idx="13"/>
          </p:nvPr>
        </p:nvSpPr>
        <p:spPr>
          <a:xfrm>
            <a:off x="1311708" y="2484438"/>
            <a:ext cx="8239125" cy="2595562"/>
          </a:xfrm>
        </p:spPr>
        <p:txBody>
          <a:bodyPr>
            <a:normAutofit/>
          </a:bodyPr>
          <a:lstStyle/>
          <a:p>
            <a:pPr marL="342900" indent="-342900" algn="r" rtl="1">
              <a:lnSpc>
                <a:spcPct val="100000"/>
              </a:lnSpc>
              <a:spcAft>
                <a:spcPts val="600"/>
              </a:spcAft>
              <a:buFont typeface="+mj-lt"/>
              <a:buAutoNum type="arabicPeriod"/>
            </a:pPr>
            <a:r>
              <a:rPr lang="ar" sz="2000" dirty="0"/>
              <a:t>ضع الشخص على ظهره.</a:t>
            </a:r>
          </a:p>
          <a:p>
            <a:pPr marL="342900" indent="-342900" algn="r" rtl="1">
              <a:lnSpc>
                <a:spcPct val="100000"/>
              </a:lnSpc>
              <a:spcAft>
                <a:spcPts val="600"/>
              </a:spcAft>
              <a:buFont typeface="+mj-lt"/>
              <a:buAutoNum type="arabicPeriod"/>
            </a:pPr>
            <a:r>
              <a:rPr lang="ar" sz="2000" dirty="0"/>
              <a:t>قم بإمالة الذقن لأعلى لفتح مجرى الهواء.</a:t>
            </a:r>
          </a:p>
          <a:p>
            <a:pPr marL="342900" indent="-342900" algn="r" rtl="1">
              <a:lnSpc>
                <a:spcPct val="100000"/>
              </a:lnSpc>
              <a:spcAft>
                <a:spcPts val="600"/>
              </a:spcAft>
              <a:buFont typeface="+mj-lt"/>
              <a:buAutoNum type="arabicPeriod"/>
            </a:pPr>
            <a:r>
              <a:rPr lang="ar" sz="2000" dirty="0"/>
              <a:t>سِد/اقرص أنفه بيد واحدة، وأعطه نفسين متساويين كل منهما بحجم النفس العادي. انفخ ما يكفي من الهواء في رئتيه لجعل صدره يرتفع. إذا كنت لا ترى صدره يرتفع من زاوية عينك، فقم بإمالة الرأس للخلف أكثر وتأكد من سد/قرص أنفه.</a:t>
            </a:r>
          </a:p>
        </p:txBody>
      </p:sp>
      <p:pic>
        <p:nvPicPr>
          <p:cNvPr id="9" name="Graphic 8" descr="Lips with solid fill">
            <a:extLst>
              <a:ext uri="{FF2B5EF4-FFF2-40B4-BE49-F238E27FC236}">
                <a16:creationId xmlns:a16="http://schemas.microsoft.com/office/drawing/2014/main" id="{26C9E823-CE90-4B10-85D5-BE2AD50375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45141" y="1608735"/>
            <a:ext cx="914400" cy="914400"/>
          </a:xfrm>
          <a:prstGeom prst="rect">
            <a:avLst/>
          </a:prstGeom>
        </p:spPr>
      </p:pic>
      <p:pic>
        <p:nvPicPr>
          <p:cNvPr id="15" name="Graphic 14" descr="Nose with solid fill">
            <a:extLst>
              <a:ext uri="{FF2B5EF4-FFF2-40B4-BE49-F238E27FC236}">
                <a16:creationId xmlns:a16="http://schemas.microsoft.com/office/drawing/2014/main" id="{FC28EB22-2CFF-47F0-8877-49BD5B88E9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43780" y="4408714"/>
            <a:ext cx="914400" cy="914400"/>
          </a:xfrm>
          <a:prstGeom prst="rect">
            <a:avLst/>
          </a:prstGeom>
        </p:spPr>
      </p:pic>
      <p:pic>
        <p:nvPicPr>
          <p:cNvPr id="17" name="Graphic 16" descr="Lungs with solid fill">
            <a:extLst>
              <a:ext uri="{FF2B5EF4-FFF2-40B4-BE49-F238E27FC236}">
                <a16:creationId xmlns:a16="http://schemas.microsoft.com/office/drawing/2014/main" id="{F1100641-6E87-4BD9-8874-153AC41200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43780" y="3008724"/>
            <a:ext cx="914400" cy="914400"/>
          </a:xfrm>
          <a:prstGeom prst="rect">
            <a:avLst/>
          </a:prstGeom>
        </p:spPr>
      </p:pic>
      <p:pic>
        <p:nvPicPr>
          <p:cNvPr id="7" name="Picture 6">
            <a:extLst>
              <a:ext uri="{FF2B5EF4-FFF2-40B4-BE49-F238E27FC236}">
                <a16:creationId xmlns:a16="http://schemas.microsoft.com/office/drawing/2014/main" id="{1AE6953F-4902-4B83-8538-7800BCF0C599}"/>
              </a:ext>
            </a:extLst>
          </p:cNvPr>
          <p:cNvPicPr>
            <a:picLocks noChangeAspect="1"/>
          </p:cNvPicPr>
          <p:nvPr/>
        </p:nvPicPr>
        <p:blipFill>
          <a:blip r:embed="rId8"/>
          <a:stretch>
            <a:fillRect/>
          </a:stretch>
        </p:blipFill>
        <p:spPr>
          <a:xfrm>
            <a:off x="9005323" y="455668"/>
            <a:ext cx="1524132" cy="493819"/>
          </a:xfrm>
          <a:prstGeom prst="rect">
            <a:avLst/>
          </a:prstGeom>
        </p:spPr>
      </p:pic>
    </p:spTree>
    <p:extLst>
      <p:ext uri="{BB962C8B-B14F-4D97-AF65-F5344CB8AC3E}">
        <p14:creationId xmlns:p14="http://schemas.microsoft.com/office/powerpoint/2010/main" val="1827903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How to Perform Rescue Breathing - Take ACTION Overdose Training">
            <a:hlinkClick r:id="" action="ppaction://media"/>
            <a:extLst>
              <a:ext uri="{FF2B5EF4-FFF2-40B4-BE49-F238E27FC236}">
                <a16:creationId xmlns:a16="http://schemas.microsoft.com/office/drawing/2014/main" id="{F8629CE9-E7C0-4ECC-9486-0A56E757516A}"/>
              </a:ext>
            </a:extLst>
          </p:cNvPr>
          <p:cNvPicPr>
            <a:picLocks noGrp="1" noRot="1" noChangeAspect="1"/>
          </p:cNvPicPr>
          <p:nvPr>
            <p:ph idx="1"/>
            <a:videoFile r:link="rId1"/>
          </p:nvPr>
        </p:nvPicPr>
        <p:blipFill>
          <a:blip r:embed="rId3"/>
          <a:stretch>
            <a:fillRect/>
          </a:stretch>
        </p:blipFill>
        <p:spPr>
          <a:xfrm>
            <a:off x="1181825" y="1227551"/>
            <a:ext cx="8380406" cy="4734838"/>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32</a:t>
            </a:fld>
            <a:endParaRPr lang="ar"/>
          </a:p>
        </p:txBody>
      </p:sp>
      <p:sp>
        <p:nvSpPr>
          <p:cNvPr id="9" name="TextBox 8">
            <a:extLst>
              <a:ext uri="{FF2B5EF4-FFF2-40B4-BE49-F238E27FC236}">
                <a16:creationId xmlns:a16="http://schemas.microsoft.com/office/drawing/2014/main" id="{F61A762A-55B0-4374-824F-D5BA052B003B}"/>
              </a:ext>
            </a:extLst>
          </p:cNvPr>
          <p:cNvSpPr txBox="1"/>
          <p:nvPr/>
        </p:nvSpPr>
        <p:spPr>
          <a:xfrm>
            <a:off x="8129392" y="5941130"/>
            <a:ext cx="3290709" cy="253916"/>
          </a:xfrm>
          <a:prstGeom prst="rect">
            <a:avLst/>
          </a:prstGeom>
          <a:noFill/>
        </p:spPr>
        <p:txBody>
          <a:bodyPr wrap="square" rtlCol="0">
            <a:spAutoFit/>
          </a:bodyPr>
          <a:lstStyle/>
          <a:p>
            <a:pPr marL="34290" lvl="0" indent="0" algn="ctr" rtl="1">
              <a:buClr>
                <a:srgbClr val="000000"/>
              </a:buClr>
              <a:buSzPct val="100000"/>
              <a:buNone/>
            </a:pPr>
            <a:r>
              <a:rPr lang="ar" sz="1050" dirty="0">
                <a:solidFill>
                  <a:srgbClr val="383838"/>
                </a:solidFill>
                <a:latin typeface="Calibri" panose="020F0502020204030204" pitchFamily="34" charset="0"/>
                <a:cs typeface="Calibri" panose="020F0502020204030204" pitchFamily="34" charset="0"/>
                <a:hlinkClick r:id="rId4"/>
              </a:rPr>
              <a:t>https://youtu.be/31GdwcBdwRo</a:t>
            </a:r>
            <a:endParaRPr lang="ar" sz="1050" dirty="0">
              <a:solidFill>
                <a:srgbClr val="38383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C60F5A3-24E5-4011-B14B-5666C5F8E41A}"/>
              </a:ext>
            </a:extLst>
          </p:cNvPr>
          <p:cNvPicPr>
            <a:picLocks noChangeAspect="1"/>
          </p:cNvPicPr>
          <p:nvPr/>
        </p:nvPicPr>
        <p:blipFill>
          <a:blip r:embed="rId5"/>
          <a:stretch>
            <a:fillRect/>
          </a:stretch>
        </p:blipFill>
        <p:spPr>
          <a:xfrm>
            <a:off x="8986084" y="501075"/>
            <a:ext cx="1524132" cy="493819"/>
          </a:xfrm>
          <a:prstGeom prst="rect">
            <a:avLst/>
          </a:prstGeom>
        </p:spPr>
      </p:pic>
    </p:spTree>
    <p:extLst>
      <p:ext uri="{BB962C8B-B14F-4D97-AF65-F5344CB8AC3E}">
        <p14:creationId xmlns:p14="http://schemas.microsoft.com/office/powerpoint/2010/main" val="221715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2C1FB7-D0CF-4AB2-A36C-11CA3D8FE7EC}"/>
              </a:ext>
            </a:extLst>
          </p:cNvPr>
          <p:cNvSpPr>
            <a:spLocks noGrp="1"/>
          </p:cNvSpPr>
          <p:nvPr>
            <p:ph type="title"/>
          </p:nvPr>
        </p:nvSpPr>
        <p:spPr/>
        <p:txBody>
          <a:bodyPr/>
          <a:lstStyle/>
          <a:p>
            <a:pPr rtl="1"/>
            <a:r>
              <a:rPr lang="ar" dirty="0"/>
              <a:t>إعطاء النالوكسون</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a:xfrm>
            <a:off x="277091" y="6173786"/>
            <a:ext cx="10233125" cy="365125"/>
          </a:xfrm>
        </p:spPr>
        <p:txBody>
          <a:bodyPr/>
          <a:lstStyle/>
          <a:p>
            <a:pPr algn="l"/>
            <a:fld id="{5874D6C6-B3A5-4F2C-A6BF-E3D57C3A1219}" type="slidenum">
              <a:rPr lang="en-US" smtClean="0"/>
              <a:pPr algn="l"/>
              <a:t>33</a:t>
            </a:fld>
            <a:endParaRPr lang="ar" dirty="0"/>
          </a:p>
        </p:txBody>
      </p:sp>
      <p:sp>
        <p:nvSpPr>
          <p:cNvPr id="9" name="Content Placeholder 8">
            <a:extLst>
              <a:ext uri="{FF2B5EF4-FFF2-40B4-BE49-F238E27FC236}">
                <a16:creationId xmlns:a16="http://schemas.microsoft.com/office/drawing/2014/main" id="{1A0407E9-85A3-43AB-9190-ECA80C417451}"/>
              </a:ext>
            </a:extLst>
          </p:cNvPr>
          <p:cNvSpPr>
            <a:spLocks noGrp="1"/>
          </p:cNvSpPr>
          <p:nvPr>
            <p:ph sz="quarter" idx="13"/>
          </p:nvPr>
        </p:nvSpPr>
        <p:spPr>
          <a:xfrm>
            <a:off x="953522" y="4258848"/>
            <a:ext cx="8239270" cy="1679989"/>
          </a:xfrm>
        </p:spPr>
        <p:txBody>
          <a:bodyPr>
            <a:normAutofit/>
          </a:bodyPr>
          <a:lstStyle/>
          <a:p>
            <a:pPr marL="0" indent="0" algn="r" rtl="1">
              <a:buNone/>
            </a:pPr>
            <a:r>
              <a:rPr lang="ar" sz="2000" dirty="0"/>
              <a:t>يسري مفعول النالوكسون في غضون 30-45 ثانية بعد إعطائه، ولكننا نمنح الشخص ما يصل إلى 3 دقائق للاستجابة.</a:t>
            </a:r>
          </a:p>
          <a:p>
            <a:pPr marL="0" indent="0" algn="r" rtl="1">
              <a:buNone/>
            </a:pPr>
            <a:r>
              <a:rPr lang="ar" sz="2000" dirty="0"/>
              <a:t>أثناء انتظار إتيان النالوكسون بمفعوله واستجابة الشخص له، ابدأ الخطوة 5 على الفور.</a:t>
            </a:r>
          </a:p>
        </p:txBody>
      </p:sp>
      <p:pic>
        <p:nvPicPr>
          <p:cNvPr id="10" name="Picture 9">
            <a:extLst>
              <a:ext uri="{FF2B5EF4-FFF2-40B4-BE49-F238E27FC236}">
                <a16:creationId xmlns:a16="http://schemas.microsoft.com/office/drawing/2014/main" id="{3955B945-21C2-446B-BC67-5699C8FD0B95}"/>
              </a:ext>
            </a:extLst>
          </p:cNvPr>
          <p:cNvPicPr>
            <a:picLocks noChangeAspect="1"/>
          </p:cNvPicPr>
          <p:nvPr/>
        </p:nvPicPr>
        <p:blipFill>
          <a:blip r:embed="rId2"/>
          <a:stretch>
            <a:fillRect/>
          </a:stretch>
        </p:blipFill>
        <p:spPr>
          <a:xfrm>
            <a:off x="7166879" y="2409825"/>
            <a:ext cx="749873" cy="1767993"/>
          </a:xfrm>
          <a:prstGeom prst="rect">
            <a:avLst/>
          </a:prstGeom>
        </p:spPr>
      </p:pic>
      <p:pic>
        <p:nvPicPr>
          <p:cNvPr id="11" name="Picture 10">
            <a:extLst>
              <a:ext uri="{FF2B5EF4-FFF2-40B4-BE49-F238E27FC236}">
                <a16:creationId xmlns:a16="http://schemas.microsoft.com/office/drawing/2014/main" id="{F8A76862-3E22-4CF6-B4B9-A9C21DEB3454}"/>
              </a:ext>
            </a:extLst>
          </p:cNvPr>
          <p:cNvPicPr>
            <a:picLocks noChangeAspect="1"/>
          </p:cNvPicPr>
          <p:nvPr/>
        </p:nvPicPr>
        <p:blipFill>
          <a:blip r:embed="rId3"/>
          <a:stretch>
            <a:fillRect/>
          </a:stretch>
        </p:blipFill>
        <p:spPr>
          <a:xfrm>
            <a:off x="4876031" y="2425552"/>
            <a:ext cx="1354831" cy="1679990"/>
          </a:xfrm>
          <a:prstGeom prst="rect">
            <a:avLst/>
          </a:prstGeom>
        </p:spPr>
      </p:pic>
      <p:pic>
        <p:nvPicPr>
          <p:cNvPr id="4" name="Picture 3">
            <a:extLst>
              <a:ext uri="{FF2B5EF4-FFF2-40B4-BE49-F238E27FC236}">
                <a16:creationId xmlns:a16="http://schemas.microsoft.com/office/drawing/2014/main" id="{BA62C0E7-2CE8-49F6-8A1D-E90380DE0E8B}"/>
              </a:ext>
            </a:extLst>
          </p:cNvPr>
          <p:cNvPicPr>
            <a:picLocks noChangeAspect="1"/>
          </p:cNvPicPr>
          <p:nvPr/>
        </p:nvPicPr>
        <p:blipFill>
          <a:blip r:embed="rId4"/>
          <a:stretch>
            <a:fillRect/>
          </a:stretch>
        </p:blipFill>
        <p:spPr>
          <a:xfrm>
            <a:off x="9005323" y="472968"/>
            <a:ext cx="1524132" cy="493819"/>
          </a:xfrm>
          <a:prstGeom prst="rect">
            <a:avLst/>
          </a:prstGeom>
        </p:spPr>
      </p:pic>
    </p:spTree>
    <p:extLst>
      <p:ext uri="{BB962C8B-B14F-4D97-AF65-F5344CB8AC3E}">
        <p14:creationId xmlns:p14="http://schemas.microsoft.com/office/powerpoint/2010/main" val="1725403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57200" y="1084263"/>
            <a:ext cx="10515600" cy="970006"/>
          </a:xfrm>
        </p:spPr>
        <p:txBody>
          <a:bodyPr>
            <a:normAutofit fontScale="90000"/>
          </a:bodyPr>
          <a:lstStyle/>
          <a:p>
            <a:pPr rtl="1"/>
            <a:r>
              <a:rPr lang="ar" dirty="0"/>
              <a:t>التنفس الإنقاذي أو الإنعاش القلبي الرئوي </a:t>
            </a:r>
            <a:r>
              <a:rPr lang="ar" sz="3200" dirty="0"/>
              <a:t>(إذا كان المنقذ مدربًا على الإنعاش القلبي الرئوي أو يتلقى التوجيهات من 911 لفعل ذلك)</a:t>
            </a:r>
            <a:endParaRPr lang="ar" dirty="0"/>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a:xfrm>
            <a:off x="457200" y="2213019"/>
            <a:ext cx="10515600" cy="2120900"/>
          </a:xfrm>
        </p:spPr>
        <p:txBody>
          <a:bodyPr/>
          <a:lstStyle/>
          <a:p>
            <a:pPr marL="342900" indent="-342900" algn="r" rtl="1">
              <a:buFont typeface="+mj-lt"/>
              <a:buAutoNum type="arabicPeriod"/>
            </a:pPr>
            <a:r>
              <a:rPr lang="ar" dirty="0"/>
              <a:t>ضع الشخص </a:t>
            </a:r>
            <a:r>
              <a:rPr lang="ar" b="1" dirty="0"/>
              <a:t>على ظهره</a:t>
            </a:r>
            <a:r>
              <a:rPr lang="ar" dirty="0"/>
              <a:t>.</a:t>
            </a:r>
          </a:p>
          <a:p>
            <a:pPr marL="342900" indent="-342900" algn="r" rtl="1">
              <a:buFont typeface="+mj-lt"/>
              <a:buAutoNum type="arabicPeriod"/>
            </a:pPr>
            <a:r>
              <a:rPr lang="ar" b="1" dirty="0"/>
              <a:t>قم بإمالة الذقن لأعلى </a:t>
            </a:r>
            <a:r>
              <a:rPr lang="ar" dirty="0"/>
              <a:t>لفتح مجرى الهواء.</a:t>
            </a:r>
          </a:p>
          <a:p>
            <a:pPr marL="342900" indent="-342900" algn="r" rtl="1">
              <a:buFont typeface="+mj-lt"/>
              <a:buAutoNum type="arabicPeriod"/>
            </a:pPr>
            <a:r>
              <a:rPr lang="ar" b="1" dirty="0"/>
              <a:t>سد/اقرص أنفه </a:t>
            </a:r>
            <a:r>
              <a:rPr lang="ar" dirty="0"/>
              <a:t>بيد واحدة، وأعطه نفسين متساويين كل منهما بحجم النفس العادي. انفخ ما يكفي من الهواء في رئتيه لجعل صدره يرتفع. إذا كنت لا ترى صدره يرتفع من زاوية عينك، فقم بإمالة الرأس للخلف أكثر وتأكد من سد/قرص أنفه.</a:t>
            </a:r>
          </a:p>
          <a:p>
            <a:pPr marL="342900" indent="-342900" algn="r" rtl="1">
              <a:buFont typeface="+mj-lt"/>
              <a:buAutoNum type="arabicPeriod"/>
            </a:pPr>
            <a:r>
              <a:rPr lang="ar" b="1" dirty="0"/>
              <a:t>أعط نفس واحد كل 5 ثوان</a:t>
            </a:r>
            <a:r>
              <a:rPr lang="ar" dirty="0"/>
              <a:t>. كرر هذه الخطوة حتى يبدأ الشخص في التنفس من تلقاء نفسه.</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34</a:t>
            </a:fld>
            <a:endParaRPr lang="ar"/>
          </a:p>
        </p:txBody>
      </p:sp>
      <p:sp>
        <p:nvSpPr>
          <p:cNvPr id="7" name="TextBox 6">
            <a:extLst>
              <a:ext uri="{FF2B5EF4-FFF2-40B4-BE49-F238E27FC236}">
                <a16:creationId xmlns:a16="http://schemas.microsoft.com/office/drawing/2014/main" id="{F2BDEACB-0926-4C2A-905B-22F04795B8DB}"/>
              </a:ext>
            </a:extLst>
          </p:cNvPr>
          <p:cNvSpPr txBox="1"/>
          <p:nvPr/>
        </p:nvSpPr>
        <p:spPr>
          <a:xfrm>
            <a:off x="543187" y="4111683"/>
            <a:ext cx="10343626" cy="1569660"/>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r" rtl="1"/>
            <a:r>
              <a:rPr lang="ar" sz="1600" b="1" dirty="0">
                <a:solidFill>
                  <a:schemeClr val="bg1"/>
                </a:solidFill>
                <a:effectLst>
                  <a:outerShdw blurRad="38100" dist="38100" dir="2700000" algn="tl">
                    <a:srgbClr val="000000">
                      <a:alpha val="43137"/>
                    </a:srgbClr>
                  </a:outerShdw>
                </a:effectLst>
                <a:latin typeface="Helvetica" pitchFamily="2" charset="0"/>
              </a:rPr>
              <a:t>تُرجى ملاحظة ما يلي - ربما سمعت أن إرشادات الإنعاش القلبي الرئوي الأخيرة توصي "بالإنعاش القلبي الرئوي باليدين فقط" ، أو الضغط على الصدر فقط بدلاً من التنفس الإنقاذي والضغط على الصدر. إرشادات الإنعاش القلبي الرئوي مخصصة لاستجابة الشخص العادي الذي يعاني من سكتة قلبية، وليس من تناول جرعة زائدة. لا يزال يوصى بإجراء التنفس الإنقاذي لعلاج تناول الجرعة الزائدة، حيث تكون المشكلة الأساسية نقص التهوية، وليس السكتة القلبية. يمكن أن يحدث تلف في الدماغ بعد ثلاث إلى خمس دقائق دون أكسجين. التنفس الإنقاذي ينقل الأكسجين إلى الدماغ بسرعة. بمجرد إعطاء النالوكسون، قد يستغرق الأمر بعض الوقت حتى يبدأ مفعوله، لذلك قد لا يبدأ الشخص في التنفس من تلقاء نفسه على الفور.  استمر في التنفس الإنقاذي/الإنعاش القلبي الرئوي إلى أن يبدأ النالوكسون في الإتيان بمفعوله أو حتى وصول الخدمات الطبية الطارئة.</a:t>
            </a:r>
          </a:p>
        </p:txBody>
      </p:sp>
      <p:pic>
        <p:nvPicPr>
          <p:cNvPr id="9" name="Picture 8">
            <a:extLst>
              <a:ext uri="{FF2B5EF4-FFF2-40B4-BE49-F238E27FC236}">
                <a16:creationId xmlns:a16="http://schemas.microsoft.com/office/drawing/2014/main" id="{A787C3FD-E9CB-4A83-AF12-D7D53D7904EC}"/>
              </a:ext>
            </a:extLst>
          </p:cNvPr>
          <p:cNvPicPr>
            <a:picLocks noChangeAspect="1"/>
          </p:cNvPicPr>
          <p:nvPr/>
        </p:nvPicPr>
        <p:blipFill>
          <a:blip r:embed="rId2"/>
          <a:stretch>
            <a:fillRect/>
          </a:stretch>
        </p:blipFill>
        <p:spPr>
          <a:xfrm>
            <a:off x="8986084" y="472228"/>
            <a:ext cx="1524132" cy="493819"/>
          </a:xfrm>
          <a:prstGeom prst="rect">
            <a:avLst/>
          </a:prstGeom>
        </p:spPr>
      </p:pic>
    </p:spTree>
    <p:extLst>
      <p:ext uri="{BB962C8B-B14F-4D97-AF65-F5344CB8AC3E}">
        <p14:creationId xmlns:p14="http://schemas.microsoft.com/office/powerpoint/2010/main" val="2715809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DF867A-D5E4-4405-AD0D-35CC4E69A8AE}"/>
              </a:ext>
            </a:extLst>
          </p:cNvPr>
          <p:cNvSpPr/>
          <p:nvPr/>
        </p:nvSpPr>
        <p:spPr>
          <a:xfrm>
            <a:off x="984204" y="2451849"/>
            <a:ext cx="9461592" cy="285838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35</a:t>
            </a:fld>
            <a:endParaRPr lang="ar"/>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a:xfrm>
            <a:off x="457200" y="1126286"/>
            <a:ext cx="10515600" cy="1325563"/>
          </a:xfrm>
        </p:spPr>
        <p:txBody>
          <a:bodyPr/>
          <a:lstStyle/>
          <a:p>
            <a:pPr rtl="1"/>
            <a:r>
              <a:rPr lang="ar" b="1" dirty="0">
                <a:effectLst>
                  <a:outerShdw blurRad="38100" dist="38100" dir="2700000" algn="tl">
                    <a:srgbClr val="000000">
                      <a:alpha val="43137"/>
                    </a:srgbClr>
                  </a:outerShdw>
                </a:effectLst>
              </a:rPr>
              <a:t>التقييم والاستجابة</a:t>
            </a:r>
          </a:p>
        </p:txBody>
      </p:sp>
      <p:sp>
        <p:nvSpPr>
          <p:cNvPr id="9" name="TextBox 8">
            <a:extLst>
              <a:ext uri="{FF2B5EF4-FFF2-40B4-BE49-F238E27FC236}">
                <a16:creationId xmlns:a16="http://schemas.microsoft.com/office/drawing/2014/main" id="{8971464B-A2B5-4A55-8AE0-CA5160BE7CC5}"/>
              </a:ext>
            </a:extLst>
          </p:cNvPr>
          <p:cNvSpPr txBox="1"/>
          <p:nvPr/>
        </p:nvSpPr>
        <p:spPr>
          <a:xfrm>
            <a:off x="1109444" y="2819211"/>
            <a:ext cx="9211112" cy="707886"/>
          </a:xfrm>
          <a:prstGeom prst="rect">
            <a:avLst/>
          </a:prstGeom>
          <a:noFill/>
        </p:spPr>
        <p:txBody>
          <a:bodyPr wrap="square" rtlCol="0">
            <a:spAutoFit/>
          </a:bodyPr>
          <a:lstStyle/>
          <a:p>
            <a:pPr algn="r" rtl="1"/>
            <a:r>
              <a:rPr lang="ar"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سيتعافى معظم الأشخاص بعد تلقي جرعة واحدة من النالوكسون. وفي الوضع المثالي، أثناء تنفيذ الخطوة 5، سيبدأ الشخص في التنفس من تلقاء نفسه.</a:t>
            </a:r>
          </a:p>
        </p:txBody>
      </p:sp>
      <p:sp>
        <p:nvSpPr>
          <p:cNvPr id="10" name="TextBox 9">
            <a:extLst>
              <a:ext uri="{FF2B5EF4-FFF2-40B4-BE49-F238E27FC236}">
                <a16:creationId xmlns:a16="http://schemas.microsoft.com/office/drawing/2014/main" id="{25FD6BE1-9D64-4396-9EEC-4D6F780D06B3}"/>
              </a:ext>
            </a:extLst>
          </p:cNvPr>
          <p:cNvSpPr txBox="1"/>
          <p:nvPr/>
        </p:nvSpPr>
        <p:spPr>
          <a:xfrm>
            <a:off x="1209675" y="3886173"/>
            <a:ext cx="8569353" cy="400110"/>
          </a:xfrm>
          <a:prstGeom prst="rect">
            <a:avLst/>
          </a:prstGeom>
          <a:noFill/>
        </p:spPr>
        <p:txBody>
          <a:bodyPr wrap="square" rtlCol="0">
            <a:spAutoFit/>
          </a:bodyPr>
          <a:lstStyle/>
          <a:p>
            <a:pPr algn="ctr" rtl="1"/>
            <a:r>
              <a:rPr lang="ar"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ومع ذلك، هناك </a:t>
            </a:r>
            <a:r>
              <a:rPr lang="ar" sz="2000" b="1" i="1"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حالتان </a:t>
            </a:r>
            <a:r>
              <a:rPr lang="ar"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قد تحتاج فيهما إلى إعطاء </a:t>
            </a:r>
            <a:r>
              <a:rPr lang="ar" sz="2000" b="1"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جرعة ثانية</a:t>
            </a:r>
            <a:r>
              <a:rPr lang="ar"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 من النالوكسون.</a:t>
            </a:r>
          </a:p>
        </p:txBody>
      </p:sp>
      <p:pic>
        <p:nvPicPr>
          <p:cNvPr id="5" name="Picture 4">
            <a:extLst>
              <a:ext uri="{FF2B5EF4-FFF2-40B4-BE49-F238E27FC236}">
                <a16:creationId xmlns:a16="http://schemas.microsoft.com/office/drawing/2014/main" id="{9AFDB880-C3BF-41AB-A134-AFE26168E151}"/>
              </a:ext>
            </a:extLst>
          </p:cNvPr>
          <p:cNvPicPr>
            <a:picLocks noChangeAspect="1"/>
          </p:cNvPicPr>
          <p:nvPr/>
        </p:nvPicPr>
        <p:blipFill>
          <a:blip r:embed="rId2"/>
          <a:stretch>
            <a:fillRect/>
          </a:stretch>
        </p:blipFill>
        <p:spPr>
          <a:xfrm>
            <a:off x="8986084" y="464423"/>
            <a:ext cx="1524132" cy="493819"/>
          </a:xfrm>
          <a:prstGeom prst="rect">
            <a:avLst/>
          </a:prstGeom>
        </p:spPr>
      </p:pic>
    </p:spTree>
    <p:extLst>
      <p:ext uri="{BB962C8B-B14F-4D97-AF65-F5344CB8AC3E}">
        <p14:creationId xmlns:p14="http://schemas.microsoft.com/office/powerpoint/2010/main" val="3360956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36</a:t>
            </a:fld>
            <a:endParaRPr lang="ar"/>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p:txBody>
          <a:bodyPr/>
          <a:lstStyle/>
          <a:p>
            <a:pPr algn="r" rtl="1"/>
            <a:r>
              <a:rPr lang="ar" b="1" dirty="0">
                <a:effectLst>
                  <a:outerShdw blurRad="38100" dist="38100" dir="2700000" algn="tl">
                    <a:srgbClr val="000000">
                      <a:alpha val="43137"/>
                    </a:srgbClr>
                  </a:outerShdw>
                </a:effectLst>
              </a:rPr>
              <a:t>متى يجب</a:t>
            </a:r>
            <a:r>
              <a:rPr lang="en-US" b="1" dirty="0">
                <a:effectLst>
                  <a:outerShdw blurRad="38100" dist="38100" dir="2700000" algn="tl">
                    <a:srgbClr val="000000">
                      <a:alpha val="43137"/>
                    </a:srgbClr>
                  </a:outerShdw>
                </a:effectLst>
              </a:rPr>
              <a:t> </a:t>
            </a:r>
            <a:r>
              <a:rPr lang="ar" b="1" dirty="0">
                <a:effectLst>
                  <a:outerShdw blurRad="38100" dist="38100" dir="2700000" algn="tl">
                    <a:srgbClr val="000000">
                      <a:alpha val="43137"/>
                    </a:srgbClr>
                  </a:outerShdw>
                </a:effectLst>
              </a:rPr>
              <a:t>إعطاء جرعة </a:t>
            </a:r>
            <a:r>
              <a:rPr lang="ar" b="1" baseline="30000" dirty="0">
                <a:effectLst>
                  <a:outerShdw blurRad="38100" dist="38100" dir="2700000" algn="tl">
                    <a:srgbClr val="000000">
                      <a:alpha val="43137"/>
                    </a:srgbClr>
                  </a:outerShdw>
                </a:effectLst>
              </a:rPr>
              <a:t>ثانية</a:t>
            </a:r>
            <a:r>
              <a:rPr lang="ar" b="1" dirty="0">
                <a:effectLst>
                  <a:outerShdw blurRad="38100" dist="38100" dir="2700000" algn="tl">
                    <a:srgbClr val="000000">
                      <a:alpha val="43137"/>
                    </a:srgbClr>
                  </a:outerShdw>
                </a:effectLst>
              </a:rPr>
              <a:t> من نالوكسون</a:t>
            </a:r>
          </a:p>
        </p:txBody>
      </p:sp>
      <p:sp>
        <p:nvSpPr>
          <p:cNvPr id="2" name="TextBox 1">
            <a:extLst>
              <a:ext uri="{FF2B5EF4-FFF2-40B4-BE49-F238E27FC236}">
                <a16:creationId xmlns:a16="http://schemas.microsoft.com/office/drawing/2014/main" id="{CEE89C11-AADE-4D98-88BD-F33F360B0192}"/>
              </a:ext>
            </a:extLst>
          </p:cNvPr>
          <p:cNvSpPr txBox="1"/>
          <p:nvPr/>
        </p:nvSpPr>
        <p:spPr>
          <a:xfrm>
            <a:off x="1209675" y="2109031"/>
            <a:ext cx="9722840" cy="3139321"/>
          </a:xfrm>
          <a:prstGeom prst="rect">
            <a:avLst/>
          </a:prstGeom>
          <a:noFill/>
        </p:spPr>
        <p:txBody>
          <a:bodyPr wrap="square" rtlCol="0">
            <a:spAutoFit/>
          </a:bodyPr>
          <a:lstStyle/>
          <a:p>
            <a:pPr algn="r" rtl="1"/>
            <a:r>
              <a:rPr lang="ar" sz="2400" dirty="0">
                <a:latin typeface="Arial" panose="020B0604020202020204" pitchFamily="34" charset="0"/>
                <a:cs typeface="Arial" panose="020B0604020202020204" pitchFamily="34" charset="0"/>
              </a:rPr>
              <a:t>الحالة أ: </a:t>
            </a:r>
            <a:r>
              <a:rPr lang="ar" sz="2400" b="1" dirty="0">
                <a:latin typeface="Arial" panose="020B0604020202020204" pitchFamily="34" charset="0"/>
                <a:cs typeface="Arial" panose="020B0604020202020204" pitchFamily="34" charset="0"/>
              </a:rPr>
              <a:t>لم</a:t>
            </a:r>
            <a:r>
              <a:rPr lang="ar" sz="2400" dirty="0">
                <a:latin typeface="Arial" panose="020B0604020202020204" pitchFamily="34" charset="0"/>
                <a:cs typeface="Arial" panose="020B0604020202020204" pitchFamily="34" charset="0"/>
              </a:rPr>
              <a:t> يستجب الشخص </a:t>
            </a:r>
            <a:r>
              <a:rPr lang="ar" sz="2400" b="1" dirty="0">
                <a:latin typeface="Arial" panose="020B0604020202020204" pitchFamily="34" charset="0"/>
                <a:cs typeface="Arial" panose="020B0604020202020204" pitchFamily="34" charset="0"/>
              </a:rPr>
              <a:t>للجرعة الأولى </a:t>
            </a:r>
            <a:r>
              <a:rPr lang="ar" sz="2400" dirty="0">
                <a:latin typeface="Arial" panose="020B0604020202020204" pitchFamily="34" charset="0"/>
                <a:cs typeface="Arial" panose="020B0604020202020204" pitchFamily="34" charset="0"/>
              </a:rPr>
              <a:t>في غضون </a:t>
            </a:r>
            <a:r>
              <a:rPr lang="ar" sz="2400" b="1" dirty="0">
                <a:latin typeface="Arial" panose="020B0604020202020204" pitchFamily="34" charset="0"/>
                <a:cs typeface="Arial" panose="020B0604020202020204" pitchFamily="34" charset="0"/>
              </a:rPr>
              <a:t>ثلاث دقائق</a:t>
            </a:r>
          </a:p>
          <a:p>
            <a:pPr algn="r"/>
            <a:endParaRPr lang="ar" sz="2400" dirty="0">
              <a:latin typeface="Arial" panose="020B0604020202020204" pitchFamily="34" charset="0"/>
              <a:cs typeface="Arial" panose="020B0604020202020204" pitchFamily="34" charset="0"/>
            </a:endParaRPr>
          </a:p>
          <a:p>
            <a:pPr algn="r" rtl="1"/>
            <a:r>
              <a:rPr lang="ar" sz="2200" dirty="0">
                <a:latin typeface="Arial" panose="020B0604020202020204" pitchFamily="34" charset="0"/>
                <a:cs typeface="Arial" panose="020B0604020202020204" pitchFamily="34" charset="0"/>
              </a:rPr>
              <a:t>بعد الانتظار لمدة ثلاث دقائق، إذا لم تحدث الاستجابة، يجب إعطاء الجرعة الثانية من نالوكسون*</a:t>
            </a:r>
          </a:p>
          <a:p>
            <a:pPr algn="r"/>
            <a:endParaRPr lang="ar" sz="2200" dirty="0">
              <a:latin typeface="Arial" panose="020B0604020202020204" pitchFamily="34" charset="0"/>
              <a:cs typeface="Arial" panose="020B0604020202020204" pitchFamily="34" charset="0"/>
            </a:endParaRPr>
          </a:p>
          <a:p>
            <a:pPr algn="r" rtl="1"/>
            <a:r>
              <a:rPr lang="ar" sz="2200" dirty="0">
                <a:latin typeface="Arial" panose="020B0604020202020204" pitchFamily="34" charset="0"/>
                <a:cs typeface="Arial" panose="020B0604020202020204" pitchFamily="34" charset="0"/>
              </a:rPr>
              <a:t>إذا ظل الشخص غير مستجيب بعد تلقي الجرعة الثانية، فاستمر في التنفس الإنقاذي/الإنعاش القلبي الرئوي حتى وصول خدمات الاستجابة للطوارئ.</a:t>
            </a:r>
          </a:p>
          <a:p>
            <a:pPr algn="r"/>
            <a:endParaRPr lang="ar" sz="2200" dirty="0">
              <a:latin typeface="Arial" panose="020B0604020202020204" pitchFamily="34" charset="0"/>
              <a:cs typeface="Arial" panose="020B0604020202020204" pitchFamily="34" charset="0"/>
            </a:endParaRPr>
          </a:p>
          <a:p>
            <a:pPr algn="r" rtl="1"/>
            <a:r>
              <a:rPr lang="ar" sz="2200" dirty="0">
                <a:latin typeface="Arial" panose="020B0604020202020204" pitchFamily="34" charset="0"/>
                <a:cs typeface="Arial" panose="020B0604020202020204" pitchFamily="34" charset="0"/>
              </a:rPr>
              <a:t>**</a:t>
            </a:r>
            <a:r>
              <a:rPr lang="ar" dirty="0">
                <a:latin typeface="Arial" panose="020B0604020202020204" pitchFamily="34" charset="0"/>
                <a:cs typeface="Arial" panose="020B0604020202020204" pitchFamily="34" charset="0"/>
              </a:rPr>
              <a:t>يمكن إعطاء الجرعة </a:t>
            </a:r>
            <a:r>
              <a:rPr lang="ar" baseline="30000" dirty="0">
                <a:latin typeface="Arial" panose="020B0604020202020204" pitchFamily="34" charset="0"/>
                <a:cs typeface="Arial" panose="020B0604020202020204" pitchFamily="34" charset="0"/>
              </a:rPr>
              <a:t>الثانية</a:t>
            </a:r>
            <a:r>
              <a:rPr lang="ar" dirty="0">
                <a:latin typeface="Arial" panose="020B0604020202020204" pitchFamily="34" charset="0"/>
                <a:cs typeface="Arial" panose="020B0604020202020204" pitchFamily="34" charset="0"/>
              </a:rPr>
              <a:t> في فتحة الأنف المعاكسة في حالة استخدام بخاخ الأنف أو في حالة إعطاء النالوكسون عن طريق الحقن، يُرجى استخدام موقع حقن آخر.**</a:t>
            </a:r>
            <a:endParaRPr lang="ar"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9A11D38-E13A-4724-861B-7BC5BDA48F02}"/>
              </a:ext>
            </a:extLst>
          </p:cNvPr>
          <p:cNvPicPr>
            <a:picLocks noChangeAspect="1"/>
          </p:cNvPicPr>
          <p:nvPr/>
        </p:nvPicPr>
        <p:blipFill>
          <a:blip r:embed="rId2"/>
          <a:stretch>
            <a:fillRect/>
          </a:stretch>
        </p:blipFill>
        <p:spPr>
          <a:xfrm>
            <a:off x="8986084" y="481669"/>
            <a:ext cx="1524132" cy="493819"/>
          </a:xfrm>
          <a:prstGeom prst="rect">
            <a:avLst/>
          </a:prstGeom>
        </p:spPr>
      </p:pic>
    </p:spTree>
    <p:extLst>
      <p:ext uri="{BB962C8B-B14F-4D97-AF65-F5344CB8AC3E}">
        <p14:creationId xmlns:p14="http://schemas.microsoft.com/office/powerpoint/2010/main" val="1686567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37</a:t>
            </a:fld>
            <a:endParaRPr lang="ar"/>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p:txBody>
          <a:bodyPr/>
          <a:lstStyle/>
          <a:p>
            <a:pPr algn="r" rtl="1"/>
            <a:r>
              <a:rPr lang="ar" b="1" dirty="0">
                <a:effectLst>
                  <a:outerShdw blurRad="38100" dist="38100" dir="2700000" algn="tl">
                    <a:srgbClr val="000000">
                      <a:alpha val="43137"/>
                    </a:srgbClr>
                  </a:outerShdw>
                </a:effectLst>
              </a:rPr>
              <a:t>متى يجب</a:t>
            </a:r>
            <a:r>
              <a:rPr lang="en-US" b="1" dirty="0">
                <a:effectLst>
                  <a:outerShdw blurRad="38100" dist="38100" dir="2700000" algn="tl">
                    <a:srgbClr val="000000">
                      <a:alpha val="43137"/>
                    </a:srgbClr>
                  </a:outerShdw>
                </a:effectLst>
              </a:rPr>
              <a:t> </a:t>
            </a:r>
            <a:r>
              <a:rPr lang="ar" b="1" dirty="0">
                <a:effectLst>
                  <a:outerShdw blurRad="38100" dist="38100" dir="2700000" algn="tl">
                    <a:srgbClr val="000000">
                      <a:alpha val="43137"/>
                    </a:srgbClr>
                  </a:outerShdw>
                </a:effectLst>
              </a:rPr>
              <a:t>إعطاء جرعة </a:t>
            </a:r>
            <a:r>
              <a:rPr lang="ar" b="1" baseline="30000" dirty="0">
                <a:effectLst>
                  <a:outerShdw blurRad="38100" dist="38100" dir="2700000" algn="tl">
                    <a:srgbClr val="000000">
                      <a:alpha val="43137"/>
                    </a:srgbClr>
                  </a:outerShdw>
                </a:effectLst>
              </a:rPr>
              <a:t>ثانية</a:t>
            </a:r>
            <a:r>
              <a:rPr lang="ar" b="1" dirty="0">
                <a:effectLst>
                  <a:outerShdw blurRad="38100" dist="38100" dir="2700000" algn="tl">
                    <a:srgbClr val="000000">
                      <a:alpha val="43137"/>
                    </a:srgbClr>
                  </a:outerShdw>
                </a:effectLst>
              </a:rPr>
              <a:t> من نالوكسون</a:t>
            </a:r>
          </a:p>
        </p:txBody>
      </p:sp>
      <p:sp>
        <p:nvSpPr>
          <p:cNvPr id="3" name="TextBox 2">
            <a:extLst>
              <a:ext uri="{FF2B5EF4-FFF2-40B4-BE49-F238E27FC236}">
                <a16:creationId xmlns:a16="http://schemas.microsoft.com/office/drawing/2014/main" id="{8801B351-3D0F-44A9-8B6D-859FE6B37556}"/>
              </a:ext>
            </a:extLst>
          </p:cNvPr>
          <p:cNvSpPr txBox="1"/>
          <p:nvPr/>
        </p:nvSpPr>
        <p:spPr>
          <a:xfrm>
            <a:off x="1129145" y="2117987"/>
            <a:ext cx="9933709" cy="3847207"/>
          </a:xfrm>
          <a:prstGeom prst="rect">
            <a:avLst/>
          </a:prstGeom>
          <a:noFill/>
        </p:spPr>
        <p:txBody>
          <a:bodyPr wrap="square" rtlCol="0">
            <a:spAutoFit/>
          </a:bodyPr>
          <a:lstStyle/>
          <a:p>
            <a:pPr algn="r" rtl="1"/>
            <a:r>
              <a:rPr lang="ar" sz="2400" dirty="0">
                <a:latin typeface="Helvetica" panose="020B0604020202020204" pitchFamily="34" charset="0"/>
                <a:cs typeface="Helvetica" panose="020B0604020202020204" pitchFamily="34" charset="0"/>
              </a:rPr>
              <a:t>الحالة ب: الشخص </a:t>
            </a:r>
            <a:r>
              <a:rPr lang="ar" sz="2400" b="1" dirty="0">
                <a:latin typeface="Helvetica" panose="020B0604020202020204" pitchFamily="34" charset="0"/>
                <a:cs typeface="Helvetica" panose="020B0604020202020204" pitchFamily="34" charset="0"/>
              </a:rPr>
              <a:t>يعاني من انتكاسة </a:t>
            </a:r>
            <a:r>
              <a:rPr lang="ar" sz="2400" dirty="0">
                <a:latin typeface="Helvetica" panose="020B0604020202020204" pitchFamily="34" charset="0"/>
                <a:cs typeface="Helvetica" panose="020B0604020202020204" pitchFamily="34" charset="0"/>
              </a:rPr>
              <a:t>جراء الجرعة الزائدة مرة أخرى بعد أن </a:t>
            </a:r>
            <a:r>
              <a:rPr lang="ar" sz="2400" b="1" dirty="0">
                <a:latin typeface="Helvetica" panose="020B0604020202020204" pitchFamily="34" charset="0"/>
                <a:cs typeface="Helvetica" panose="020B0604020202020204" pitchFamily="34" charset="0"/>
              </a:rPr>
              <a:t>تعافى سابقًا </a:t>
            </a:r>
            <a:r>
              <a:rPr lang="ar" sz="2400" dirty="0">
                <a:latin typeface="Helvetica" panose="020B0604020202020204" pitchFamily="34" charset="0"/>
                <a:cs typeface="Helvetica" panose="020B0604020202020204" pitchFamily="34" charset="0"/>
              </a:rPr>
              <a:t>بجرعة النالوكسون الأولى.</a:t>
            </a:r>
          </a:p>
          <a:p>
            <a:pPr algn="r"/>
            <a:endParaRPr lang="ar" dirty="0">
              <a:latin typeface="Helvetica" panose="020B0604020202020204" pitchFamily="34" charset="0"/>
              <a:cs typeface="Helvetica" panose="020B0604020202020204" pitchFamily="34" charset="0"/>
            </a:endParaRPr>
          </a:p>
          <a:p>
            <a:pPr algn="r" rtl="1"/>
            <a:r>
              <a:rPr lang="ar" sz="2200" dirty="0">
                <a:latin typeface="Helvetica" panose="020B0604020202020204" pitchFamily="34" charset="0"/>
                <a:cs typeface="Helvetica" panose="020B0604020202020204" pitchFamily="34" charset="0"/>
              </a:rPr>
              <a:t>إن عمر النصف للنالوكسون قصير يتراوح من 30 إلى 90 دقيقة. في بعض الحالات، توجد كمية زائدة من المواد الأفيونية في الجسم بحيث يمكن للشخص أن ينتكس مرة أخرى بسبب الجرعة الزائدة بعد انتهاء مفعول النالوكسون. </a:t>
            </a:r>
          </a:p>
          <a:p>
            <a:pPr algn="r"/>
            <a:endParaRPr lang="ar" sz="2400" dirty="0">
              <a:latin typeface="Helvetica" panose="020B0604020202020204" pitchFamily="34" charset="0"/>
              <a:cs typeface="Helvetica" panose="020B0604020202020204" pitchFamily="34" charset="0"/>
            </a:endParaRPr>
          </a:p>
          <a:p>
            <a:pPr algn="r" rtl="1"/>
            <a:r>
              <a:rPr lang="ar" sz="2200" u="sng" dirty="0">
                <a:latin typeface="Helvetica" panose="020B0604020202020204" pitchFamily="34" charset="0"/>
                <a:cs typeface="Helvetica" panose="020B0604020202020204" pitchFamily="34" charset="0"/>
              </a:rPr>
              <a:t>في حالة حدوث ذلك:</a:t>
            </a:r>
          </a:p>
          <a:p>
            <a:pPr marL="342900" indent="-342900" algn="r" rtl="1">
              <a:buFont typeface="Arial" panose="020B0604020202020204" pitchFamily="34" charset="0"/>
              <a:buChar char="•"/>
            </a:pPr>
            <a:r>
              <a:rPr lang="ar" sz="2200" dirty="0">
                <a:latin typeface="Helvetica" panose="020B0604020202020204" pitchFamily="34" charset="0"/>
                <a:cs typeface="Helvetica" panose="020B0604020202020204" pitchFamily="34" charset="0"/>
              </a:rPr>
              <a:t>كرر الخطوات من 1 إلى 5.</a:t>
            </a:r>
          </a:p>
          <a:p>
            <a:pPr marL="342900" indent="-342900" algn="r" rtl="1">
              <a:buFont typeface="Arial" panose="020B0604020202020204" pitchFamily="34" charset="0"/>
              <a:buChar char="•"/>
            </a:pPr>
            <a:r>
              <a:rPr lang="ar" sz="2200" dirty="0">
                <a:latin typeface="Helvetica" panose="020B0604020202020204" pitchFamily="34" charset="0"/>
                <a:cs typeface="Helvetica" panose="020B0604020202020204" pitchFamily="34" charset="0"/>
              </a:rPr>
              <a:t>استمر في التنفس الإنقاذي/الإنعاش القلبي الرئوي إلى أن يتعافى الشخص أو حتى وصول الخدمات الطبية الطارئة.</a:t>
            </a:r>
          </a:p>
        </p:txBody>
      </p:sp>
      <p:pic>
        <p:nvPicPr>
          <p:cNvPr id="5" name="Picture 4">
            <a:extLst>
              <a:ext uri="{FF2B5EF4-FFF2-40B4-BE49-F238E27FC236}">
                <a16:creationId xmlns:a16="http://schemas.microsoft.com/office/drawing/2014/main" id="{79F51E01-B04D-4C0E-B910-9D8CAC7AC035}"/>
              </a:ext>
            </a:extLst>
          </p:cNvPr>
          <p:cNvPicPr>
            <a:picLocks noChangeAspect="1"/>
          </p:cNvPicPr>
          <p:nvPr/>
        </p:nvPicPr>
        <p:blipFill>
          <a:blip r:embed="rId2"/>
          <a:stretch>
            <a:fillRect/>
          </a:stretch>
        </p:blipFill>
        <p:spPr>
          <a:xfrm>
            <a:off x="8986084" y="486147"/>
            <a:ext cx="1524132" cy="493819"/>
          </a:xfrm>
          <a:prstGeom prst="rect">
            <a:avLst/>
          </a:prstGeom>
        </p:spPr>
      </p:pic>
    </p:spTree>
    <p:extLst>
      <p:ext uri="{BB962C8B-B14F-4D97-AF65-F5344CB8AC3E}">
        <p14:creationId xmlns:p14="http://schemas.microsoft.com/office/powerpoint/2010/main" val="3438075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p:txBody>
          <a:bodyPr/>
          <a:lstStyle/>
          <a:p>
            <a:pPr rtl="1"/>
            <a:r>
              <a:rPr lang="ar" b="1" dirty="0">
                <a:effectLst>
                  <a:outerShdw blurRad="38100" dist="38100" dir="2700000" algn="tl">
                    <a:srgbClr val="000000">
                      <a:alpha val="43137"/>
                    </a:srgbClr>
                  </a:outerShdw>
                </a:effectLst>
              </a:rPr>
              <a:t>الرعاية اللاحقة لشخص متعافي</a:t>
            </a:r>
          </a:p>
        </p:txBody>
      </p:sp>
      <p:sp>
        <p:nvSpPr>
          <p:cNvPr id="2" name="Content Placeholder 1">
            <a:extLst>
              <a:ext uri="{FF2B5EF4-FFF2-40B4-BE49-F238E27FC236}">
                <a16:creationId xmlns:a16="http://schemas.microsoft.com/office/drawing/2014/main" id="{5EA5E13D-3683-4A03-9DA9-71BA378BBD90}"/>
              </a:ext>
            </a:extLst>
          </p:cNvPr>
          <p:cNvSpPr>
            <a:spLocks noGrp="1"/>
          </p:cNvSpPr>
          <p:nvPr>
            <p:ph idx="1"/>
          </p:nvPr>
        </p:nvSpPr>
        <p:spPr>
          <a:xfrm>
            <a:off x="457200" y="2249920"/>
            <a:ext cx="10515600" cy="3243263"/>
          </a:xfrm>
        </p:spPr>
        <p:txBody>
          <a:bodyPr/>
          <a:lstStyle/>
          <a:p>
            <a:pPr marL="0" indent="0" algn="r" rtl="1">
              <a:buNone/>
            </a:pPr>
            <a:r>
              <a:rPr lang="ar" sz="2000" dirty="0"/>
              <a:t>يختلف الاستيقاظ بعد الجرعة الزائدة من شخص إلى آخر.</a:t>
            </a:r>
          </a:p>
          <a:p>
            <a:pPr marL="0" indent="0" algn="r" rtl="1">
              <a:buNone/>
            </a:pPr>
            <a:r>
              <a:rPr lang="ar" sz="2000" dirty="0"/>
              <a:t>وفي حين أن الشخص غالبًا ما يكون مرتبك وقلق، إلا أنه نادرًا ما يكون عنيف أو قتالي. هذا شخص يعاني من </a:t>
            </a:r>
            <a:r>
              <a:rPr lang="ar" sz="2000" b="1" dirty="0"/>
              <a:t>ضائقة نفسية</a:t>
            </a:r>
            <a:r>
              <a:rPr lang="ar" sz="2000" dirty="0"/>
              <a:t>. </a:t>
            </a:r>
            <a:r>
              <a:rPr lang="ar" sz="2000" u="sng" dirty="0"/>
              <a:t>امنحه مساحة</a:t>
            </a:r>
            <a:r>
              <a:rPr lang="ar" sz="2000" dirty="0"/>
              <a:t>.</a:t>
            </a:r>
          </a:p>
          <a:p>
            <a:pPr marL="0" indent="0" algn="r" rtl="1">
              <a:buNone/>
            </a:pPr>
            <a:r>
              <a:rPr lang="ar" sz="2000" dirty="0"/>
              <a:t>اشرح له ما حدث وشدد على أهمية انتظار وصول الخدمات الطبية الطارئة حتى يمكن تقييم حالته. </a:t>
            </a:r>
          </a:p>
          <a:p>
            <a:pPr marL="0" indent="0" algn="r" rtl="1">
              <a:buNone/>
            </a:pPr>
            <a:r>
              <a:rPr lang="ar" sz="2000" dirty="0"/>
              <a:t>دعه يعرف أنه بمجرد انتهاء تأثير النالوكسون، فمن المحتمل أن ينتكس بسبب الجرعة الزائدة مرة أخرى إذا كانت المواد الأفيونية لا تزال في جسمه.</a:t>
            </a:r>
          </a:p>
          <a:p>
            <a:pPr marL="0" indent="0" algn="r" rtl="1">
              <a:buNone/>
            </a:pPr>
            <a:r>
              <a:rPr lang="ar" sz="2000" dirty="0"/>
              <a:t>إذا كان الشخص مدمن على المواد الأفيونية، فسوف يعاني من أعراض انسحاب حادة مثل:</a:t>
            </a:r>
          </a:p>
          <a:p>
            <a:pPr marL="0" indent="0" algn="r" rtl="1">
              <a:buNone/>
            </a:pPr>
            <a:r>
              <a:rPr lang="ar" sz="2000" dirty="0"/>
              <a:t>	التوهان والغثيان والقيء والتعرق والارتعاش وما إلى ذلك.</a:t>
            </a:r>
          </a:p>
          <a:p>
            <a:pPr marL="0" indent="0" algn="r">
              <a:buNone/>
            </a:pPr>
            <a:endParaRPr lang="ar" dirty="0"/>
          </a:p>
          <a:p>
            <a:pPr marL="0" indent="0" algn="r">
              <a:buNone/>
            </a:pPr>
            <a:endParaRPr lang="ar" dirty="0"/>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38</a:t>
            </a:fld>
            <a:endParaRPr lang="ar"/>
          </a:p>
        </p:txBody>
      </p:sp>
      <p:pic>
        <p:nvPicPr>
          <p:cNvPr id="5" name="Picture 4">
            <a:extLst>
              <a:ext uri="{FF2B5EF4-FFF2-40B4-BE49-F238E27FC236}">
                <a16:creationId xmlns:a16="http://schemas.microsoft.com/office/drawing/2014/main" id="{7FD3F12A-0C59-4F84-8A8F-19A62E4B80E1}"/>
              </a:ext>
            </a:extLst>
          </p:cNvPr>
          <p:cNvPicPr>
            <a:picLocks noChangeAspect="1"/>
          </p:cNvPicPr>
          <p:nvPr/>
        </p:nvPicPr>
        <p:blipFill>
          <a:blip r:embed="rId2"/>
          <a:stretch>
            <a:fillRect/>
          </a:stretch>
        </p:blipFill>
        <p:spPr>
          <a:xfrm>
            <a:off x="8986084" y="435118"/>
            <a:ext cx="1524132" cy="493819"/>
          </a:xfrm>
          <a:prstGeom prst="rect">
            <a:avLst/>
          </a:prstGeom>
        </p:spPr>
      </p:pic>
    </p:spTree>
    <p:extLst>
      <p:ext uri="{BB962C8B-B14F-4D97-AF65-F5344CB8AC3E}">
        <p14:creationId xmlns:p14="http://schemas.microsoft.com/office/powerpoint/2010/main" val="3859702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1CE9-B6A5-4D96-86BD-4CC49450C3F8}"/>
              </a:ext>
            </a:extLst>
          </p:cNvPr>
          <p:cNvSpPr>
            <a:spLocks noGrp="1"/>
          </p:cNvSpPr>
          <p:nvPr>
            <p:ph type="title"/>
          </p:nvPr>
        </p:nvSpPr>
        <p:spPr>
          <a:xfrm>
            <a:off x="6499585" y="1681018"/>
            <a:ext cx="3932237" cy="936769"/>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rtl="1"/>
            <a:r>
              <a:rPr lang="ar" b="1" dirty="0">
                <a:latin typeface="Helvetica" panose="020B0604020202020204" pitchFamily="34" charset="0"/>
                <a:cs typeface="Helvetica" panose="020B0604020202020204" pitchFamily="34" charset="0"/>
              </a:rPr>
              <a:t>الأسئلة الشائعة حول النالوكسون</a:t>
            </a:r>
          </a:p>
        </p:txBody>
      </p:sp>
      <p:sp>
        <p:nvSpPr>
          <p:cNvPr id="3" name="Content Placeholder 2">
            <a:extLst>
              <a:ext uri="{FF2B5EF4-FFF2-40B4-BE49-F238E27FC236}">
                <a16:creationId xmlns:a16="http://schemas.microsoft.com/office/drawing/2014/main" id="{43E7AD04-47CD-4821-8BA4-6EEEBBCB864B}"/>
              </a:ext>
            </a:extLst>
          </p:cNvPr>
          <p:cNvSpPr>
            <a:spLocks noGrp="1"/>
          </p:cNvSpPr>
          <p:nvPr>
            <p:ph idx="1"/>
          </p:nvPr>
        </p:nvSpPr>
        <p:spPr>
          <a:xfrm>
            <a:off x="421822" y="1862357"/>
            <a:ext cx="5954975" cy="4104358"/>
          </a:xfrm>
        </p:spPr>
        <p:txBody>
          <a:bodyPr/>
          <a:lstStyle/>
          <a:p>
            <a:pPr marL="0" indent="0" algn="r" rtl="1">
              <a:buNone/>
            </a:pPr>
            <a:r>
              <a:rPr lang="ar" sz="2400" b="1" dirty="0">
                <a:solidFill>
                  <a:schemeClr val="accent1"/>
                </a:solidFill>
              </a:rPr>
              <a:t>أين يمكنني الحصول على النالوكسون؟</a:t>
            </a:r>
          </a:p>
          <a:p>
            <a:pPr algn="r" rtl="1"/>
            <a:r>
              <a:rPr lang="ar" dirty="0"/>
              <a:t>الصيدلية المحلية أو بائع التجزئة:</a:t>
            </a:r>
          </a:p>
          <a:p>
            <a:pPr marL="0" indent="0" algn="r" rtl="1">
              <a:buNone/>
            </a:pPr>
            <a:r>
              <a:rPr lang="ar" dirty="0"/>
              <a:t>بخاخ الأنف Narcan متوفر </a:t>
            </a:r>
            <a:r>
              <a:rPr lang="ar" b="1" i="1" dirty="0"/>
              <a:t>للشراء</a:t>
            </a:r>
            <a:r>
              <a:rPr lang="ar" dirty="0"/>
              <a:t>، دون الحاجة إلى وصفة طبية، من الصيدليات المحلية وتجار التجزئة وفي المتاجر وعبر الإنترنت. </a:t>
            </a:r>
          </a:p>
          <a:p>
            <a:pPr algn="r" rtl="1"/>
            <a:r>
              <a:rPr lang="ar" dirty="0"/>
              <a:t>مجالس خدمة المجتمع والإدارات الصحية المحلية. اتصل مسبقًا للاستفسار عن التوافر والأهلية.</a:t>
            </a:r>
          </a:p>
          <a:p>
            <a:pPr algn="r" rtl="1"/>
            <a:r>
              <a:rPr lang="ar" dirty="0"/>
              <a:t>قد يصدر مقدمو الرعاية الصحية وصفة طبية للحصول على النالوكسون </a:t>
            </a:r>
          </a:p>
        </p:txBody>
      </p:sp>
      <p:sp>
        <p:nvSpPr>
          <p:cNvPr id="4" name="Text Placeholder 3">
            <a:extLst>
              <a:ext uri="{FF2B5EF4-FFF2-40B4-BE49-F238E27FC236}">
                <a16:creationId xmlns:a16="http://schemas.microsoft.com/office/drawing/2014/main" id="{C1463E5F-BEBE-472A-A63F-370C816776D5}"/>
              </a:ext>
            </a:extLst>
          </p:cNvPr>
          <p:cNvSpPr>
            <a:spLocks noGrp="1"/>
          </p:cNvSpPr>
          <p:nvPr>
            <p:ph type="body" sz="half" idx="2"/>
          </p:nvPr>
        </p:nvSpPr>
        <p:spPr>
          <a:xfrm>
            <a:off x="6516395" y="2740693"/>
            <a:ext cx="4304463" cy="3601384"/>
          </a:xfrm>
        </p:spPr>
        <p:txBody>
          <a:bodyPr>
            <a:normAutofit fontScale="92500" lnSpcReduction="10000"/>
          </a:bodyPr>
          <a:lstStyle/>
          <a:p>
            <a:pPr algn="r" rtl="1"/>
            <a:r>
              <a:rPr lang="ar" sz="1900" b="1" dirty="0">
                <a:solidFill>
                  <a:schemeClr val="accent1"/>
                </a:solidFill>
              </a:rPr>
              <a:t>هل النالوكسون مجاني؟</a:t>
            </a:r>
          </a:p>
          <a:p>
            <a:pPr algn="r" rtl="1">
              <a:lnSpc>
                <a:spcPct val="120000"/>
              </a:lnSpc>
            </a:pPr>
            <a:r>
              <a:rPr lang="ar" sz="2000" dirty="0"/>
              <a:t>يمكنك الرجوع إلى منطقتك الصحية المحلية أو مجلس خدمة المجتمع لتحديد ما إذا كنت مؤهلاً للحصول على النالوكسون مجانًا. قد يختلف التوفر. </a:t>
            </a:r>
          </a:p>
          <a:p>
            <a:pPr algn="r" rtl="1"/>
            <a:r>
              <a:rPr lang="ar" sz="1900" b="1" dirty="0">
                <a:solidFill>
                  <a:schemeClr val="accent1"/>
                </a:solidFill>
              </a:rPr>
              <a:t>هل أحتاج إلى وصفة طبية؟</a:t>
            </a:r>
          </a:p>
          <a:p>
            <a:pPr algn="r" rtl="1">
              <a:lnSpc>
                <a:spcPct val="120000"/>
              </a:lnSpc>
            </a:pPr>
            <a:r>
              <a:rPr lang="ar" sz="2000" dirty="0"/>
              <a:t>لم تعد الوصفة الطبية مطلوبة، ومع ذلك، لا يزال الأمر الدائم لمفوض الصحة بالولاية ساريًا، ويعمل بمثابة وصفة طبية للجمهور. وفقًا لتقدير الصيدلية، يمكن تقديم مطالبة إلى شركة التأمين لتغطية جزءًا من تكلفة النالوكسون أو كلها</a:t>
            </a:r>
            <a:r>
              <a:rPr lang="ar" sz="1800" dirty="0"/>
              <a:t>. </a:t>
            </a:r>
          </a:p>
        </p:txBody>
      </p:sp>
      <p:sp>
        <p:nvSpPr>
          <p:cNvPr id="7" name="Slide Number Placeholder 6">
            <a:extLst>
              <a:ext uri="{FF2B5EF4-FFF2-40B4-BE49-F238E27FC236}">
                <a16:creationId xmlns:a16="http://schemas.microsoft.com/office/drawing/2014/main" id="{6E82A9B2-5B03-40A4-AC9D-E9BF2C3FA9F2}"/>
              </a:ext>
            </a:extLst>
          </p:cNvPr>
          <p:cNvSpPr>
            <a:spLocks noGrp="1"/>
          </p:cNvSpPr>
          <p:nvPr>
            <p:ph type="sldNum" sz="quarter" idx="12"/>
          </p:nvPr>
        </p:nvSpPr>
        <p:spPr>
          <a:xfrm>
            <a:off x="277091" y="6173786"/>
            <a:ext cx="10233125" cy="365125"/>
          </a:xfrm>
        </p:spPr>
        <p:txBody>
          <a:bodyPr/>
          <a:lstStyle/>
          <a:p>
            <a:pPr algn="l"/>
            <a:fld id="{5874D6C6-B3A5-4F2C-A6BF-E3D57C3A1219}" type="slidenum">
              <a:rPr lang="en-US" smtClean="0"/>
              <a:pPr algn="l"/>
              <a:t>39</a:t>
            </a:fld>
            <a:endParaRPr lang="ar" dirty="0"/>
          </a:p>
        </p:txBody>
      </p:sp>
      <p:pic>
        <p:nvPicPr>
          <p:cNvPr id="8" name="Picture 7">
            <a:extLst>
              <a:ext uri="{FF2B5EF4-FFF2-40B4-BE49-F238E27FC236}">
                <a16:creationId xmlns:a16="http://schemas.microsoft.com/office/drawing/2014/main" id="{50812CDB-68EE-4C7C-8333-33D0434B1B83}"/>
              </a:ext>
            </a:extLst>
          </p:cNvPr>
          <p:cNvPicPr>
            <a:picLocks noChangeAspect="1"/>
          </p:cNvPicPr>
          <p:nvPr/>
        </p:nvPicPr>
        <p:blipFill>
          <a:blip r:embed="rId2"/>
          <a:stretch>
            <a:fillRect/>
          </a:stretch>
        </p:blipFill>
        <p:spPr>
          <a:xfrm>
            <a:off x="8986084" y="489224"/>
            <a:ext cx="1524132" cy="493819"/>
          </a:xfrm>
          <a:prstGeom prst="rect">
            <a:avLst/>
          </a:prstGeom>
        </p:spPr>
      </p:pic>
    </p:spTree>
    <p:extLst>
      <p:ext uri="{BB962C8B-B14F-4D97-AF65-F5344CB8AC3E}">
        <p14:creationId xmlns:p14="http://schemas.microsoft.com/office/powerpoint/2010/main" val="167455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465CEF-67B9-4E32-8448-0770E08F9046}"/>
              </a:ext>
            </a:extLst>
          </p:cNvPr>
          <p:cNvSpPr>
            <a:spLocks noGrp="1"/>
          </p:cNvSpPr>
          <p:nvPr>
            <p:ph type="sldNum" sz="quarter" idx="12"/>
          </p:nvPr>
        </p:nvSpPr>
        <p:spPr>
          <a:xfrm>
            <a:off x="277091" y="6173786"/>
            <a:ext cx="10233125" cy="365125"/>
          </a:xfrm>
        </p:spPr>
        <p:txBody>
          <a:bodyPr/>
          <a:lstStyle/>
          <a:p>
            <a:pPr algn="l"/>
            <a:fld id="{5874D6C6-B3A5-4F2C-A6BF-E3D57C3A1219}" type="slidenum">
              <a:rPr lang="en-US" smtClean="0"/>
              <a:pPr algn="l"/>
              <a:t>4</a:t>
            </a:fld>
            <a:endParaRPr lang="ar" dirty="0"/>
          </a:p>
        </p:txBody>
      </p:sp>
      <p:pic>
        <p:nvPicPr>
          <p:cNvPr id="3" name="Picture 2">
            <a:extLst>
              <a:ext uri="{FF2B5EF4-FFF2-40B4-BE49-F238E27FC236}">
                <a16:creationId xmlns:a16="http://schemas.microsoft.com/office/drawing/2014/main" id="{4979D9FE-5714-42C1-A43E-EA3B75B49C0C}"/>
              </a:ext>
            </a:extLst>
          </p:cNvPr>
          <p:cNvPicPr>
            <a:picLocks noChangeAspect="1"/>
          </p:cNvPicPr>
          <p:nvPr/>
        </p:nvPicPr>
        <p:blipFill>
          <a:blip r:embed="rId2"/>
          <a:stretch>
            <a:fillRect/>
          </a:stretch>
        </p:blipFill>
        <p:spPr>
          <a:xfrm>
            <a:off x="8986084" y="437304"/>
            <a:ext cx="1524132" cy="493819"/>
          </a:xfrm>
          <a:prstGeom prst="rect">
            <a:avLst/>
          </a:prstGeom>
        </p:spPr>
      </p:pic>
      <p:pic>
        <p:nvPicPr>
          <p:cNvPr id="21" name="Picture 20">
            <a:extLst>
              <a:ext uri="{FF2B5EF4-FFF2-40B4-BE49-F238E27FC236}">
                <a16:creationId xmlns:a16="http://schemas.microsoft.com/office/drawing/2014/main" id="{082C3F2F-ADDF-56B7-8B9F-A4F48AD1E0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12628" y="2268536"/>
            <a:ext cx="5629275" cy="3905249"/>
          </a:xfrm>
          <a:prstGeom prst="rect">
            <a:avLst/>
          </a:prstGeom>
        </p:spPr>
      </p:pic>
      <p:sp>
        <p:nvSpPr>
          <p:cNvPr id="22" name="TextBox 21">
            <a:extLst>
              <a:ext uri="{FF2B5EF4-FFF2-40B4-BE49-F238E27FC236}">
                <a16:creationId xmlns:a16="http://schemas.microsoft.com/office/drawing/2014/main" id="{055B528A-7143-35D3-2970-44CCF49FFE5B}"/>
              </a:ext>
            </a:extLst>
          </p:cNvPr>
          <p:cNvSpPr txBox="1"/>
          <p:nvPr/>
        </p:nvSpPr>
        <p:spPr>
          <a:xfrm>
            <a:off x="3047301" y="3246431"/>
            <a:ext cx="6094602" cy="369332"/>
          </a:xfrm>
          <a:prstGeom prst="rect">
            <a:avLst/>
          </a:prstGeom>
          <a:noFill/>
        </p:spPr>
        <p:txBody>
          <a:bodyPr wrap="square">
            <a:spAutoFit/>
          </a:bodyPr>
          <a:lstStyle/>
          <a:p>
            <a:r>
              <a:rPr lang="ar" b="0" i="0" dirty="0">
                <a:solidFill>
                  <a:srgbClr val="000000"/>
                </a:solidFill>
                <a:effectLst/>
                <a:latin typeface="Times New Roman" panose="02020603050405020304" pitchFamily="18" charset="0"/>
              </a:rPr>
              <a:t> </a:t>
            </a:r>
            <a:endParaRPr lang="ar" dirty="0"/>
          </a:p>
        </p:txBody>
      </p:sp>
      <p:sp>
        <p:nvSpPr>
          <p:cNvPr id="23" name="文本框 7">
            <a:extLst>
              <a:ext uri="{FF2B5EF4-FFF2-40B4-BE49-F238E27FC236}">
                <a16:creationId xmlns:a16="http://schemas.microsoft.com/office/drawing/2014/main" id="{874849B6-4F99-B441-9D8B-BB6A00E68B30}"/>
              </a:ext>
            </a:extLst>
          </p:cNvPr>
          <p:cNvSpPr txBox="1"/>
          <p:nvPr/>
        </p:nvSpPr>
        <p:spPr>
          <a:xfrm>
            <a:off x="5282565" y="2633472"/>
            <a:ext cx="867654" cy="246221"/>
          </a:xfrm>
          <a:prstGeom prst="rect">
            <a:avLst/>
          </a:prstGeom>
          <a:noFill/>
        </p:spPr>
        <p:txBody>
          <a:bodyPr wrap="square" rtlCol="0">
            <a:spAutoFit/>
          </a:bodyPr>
          <a:lstStyle/>
          <a:p>
            <a:pPr algn="ctr" rtl="1"/>
            <a:r>
              <a:rPr lang="ar" altLang="zh-CN" sz="1000" dirty="0">
                <a:solidFill>
                  <a:schemeClr val="bg1"/>
                </a:solidFill>
                <a:latin typeface="Helvetica" panose="020B0604020202020204" pitchFamily="34" charset="0"/>
                <a:cs typeface="Helvetica" panose="020B0604020202020204" pitchFamily="34" charset="0"/>
              </a:rPr>
              <a:t>الاستخدام لأول مرة</a:t>
            </a:r>
            <a:endParaRPr lang="zh-CN" altLang="en-US" sz="1000" dirty="0">
              <a:solidFill>
                <a:schemeClr val="bg1"/>
              </a:solidFill>
              <a:latin typeface="Helvetica" panose="020B0604020202020204" pitchFamily="34" charset="0"/>
              <a:cs typeface="Helvetica" panose="020B0604020202020204" pitchFamily="34" charset="0"/>
            </a:endParaRPr>
          </a:p>
        </p:txBody>
      </p:sp>
      <p:sp>
        <p:nvSpPr>
          <p:cNvPr id="24" name="文本框 12">
            <a:extLst>
              <a:ext uri="{FF2B5EF4-FFF2-40B4-BE49-F238E27FC236}">
                <a16:creationId xmlns:a16="http://schemas.microsoft.com/office/drawing/2014/main" id="{C7F91E28-4B73-59C8-1CBF-C3A08E50827A}"/>
              </a:ext>
            </a:extLst>
          </p:cNvPr>
          <p:cNvSpPr txBox="1"/>
          <p:nvPr/>
        </p:nvSpPr>
        <p:spPr>
          <a:xfrm>
            <a:off x="4093845" y="3319272"/>
            <a:ext cx="859155" cy="246221"/>
          </a:xfrm>
          <a:prstGeom prst="rect">
            <a:avLst/>
          </a:prstGeom>
          <a:noFill/>
        </p:spPr>
        <p:txBody>
          <a:bodyPr wrap="square" rtlCol="0">
            <a:spAutoFit/>
          </a:bodyPr>
          <a:lstStyle/>
          <a:p>
            <a:pPr algn="ctr" rtl="1"/>
            <a:r>
              <a:rPr lang="ar" altLang="zh-CN" sz="1000" dirty="0">
                <a:solidFill>
                  <a:schemeClr val="bg1"/>
                </a:solidFill>
                <a:latin typeface="Helvetica" panose="020B0604020202020204" pitchFamily="34" charset="0"/>
                <a:cs typeface="Helvetica" panose="020B0604020202020204" pitchFamily="34" charset="0"/>
              </a:rPr>
              <a:t>إساءة الاستخدام</a:t>
            </a:r>
            <a:endParaRPr lang="zh-CN" altLang="en-US" sz="1000" dirty="0">
              <a:solidFill>
                <a:schemeClr val="bg1"/>
              </a:solidFill>
              <a:latin typeface="Helvetica" panose="020B0604020202020204" pitchFamily="34" charset="0"/>
              <a:cs typeface="Helvetica" panose="020B0604020202020204" pitchFamily="34" charset="0"/>
            </a:endParaRPr>
          </a:p>
        </p:txBody>
      </p:sp>
      <p:sp>
        <p:nvSpPr>
          <p:cNvPr id="25" name="文本框 15">
            <a:extLst>
              <a:ext uri="{FF2B5EF4-FFF2-40B4-BE49-F238E27FC236}">
                <a16:creationId xmlns:a16="http://schemas.microsoft.com/office/drawing/2014/main" id="{C3B968F2-E9A1-4046-73ED-4EB6ABCD07A4}"/>
              </a:ext>
            </a:extLst>
          </p:cNvPr>
          <p:cNvSpPr txBox="1"/>
          <p:nvPr/>
        </p:nvSpPr>
        <p:spPr>
          <a:xfrm>
            <a:off x="4093845" y="4683022"/>
            <a:ext cx="859155" cy="246221"/>
          </a:xfrm>
          <a:prstGeom prst="rect">
            <a:avLst/>
          </a:prstGeom>
          <a:noFill/>
        </p:spPr>
        <p:txBody>
          <a:bodyPr wrap="square" rtlCol="0">
            <a:spAutoFit/>
          </a:bodyPr>
          <a:lstStyle/>
          <a:p>
            <a:pPr algn="ctr" rtl="1"/>
            <a:r>
              <a:rPr lang="ar" altLang="zh-CN" sz="1000" dirty="0">
                <a:solidFill>
                  <a:schemeClr val="bg1"/>
                </a:solidFill>
                <a:latin typeface="Helvetica" panose="020B0604020202020204" pitchFamily="34" charset="0"/>
                <a:cs typeface="Helvetica" panose="020B0604020202020204" pitchFamily="34" charset="0"/>
              </a:rPr>
              <a:t>التحمّل</a:t>
            </a:r>
            <a:endParaRPr lang="zh-CN" altLang="en-US" sz="1000" dirty="0">
              <a:solidFill>
                <a:schemeClr val="bg1"/>
              </a:solidFill>
              <a:latin typeface="Helvetica" panose="020B0604020202020204" pitchFamily="34" charset="0"/>
              <a:cs typeface="Helvetica" panose="020B0604020202020204" pitchFamily="34" charset="0"/>
            </a:endParaRPr>
          </a:p>
        </p:txBody>
      </p:sp>
      <p:sp>
        <p:nvSpPr>
          <p:cNvPr id="26" name="文本框 18">
            <a:extLst>
              <a:ext uri="{FF2B5EF4-FFF2-40B4-BE49-F238E27FC236}">
                <a16:creationId xmlns:a16="http://schemas.microsoft.com/office/drawing/2014/main" id="{A8200E06-2315-79B7-FCD1-092034638DD6}"/>
              </a:ext>
            </a:extLst>
          </p:cNvPr>
          <p:cNvSpPr txBox="1"/>
          <p:nvPr/>
        </p:nvSpPr>
        <p:spPr>
          <a:xfrm>
            <a:off x="5234940" y="5368822"/>
            <a:ext cx="942975" cy="246221"/>
          </a:xfrm>
          <a:prstGeom prst="rect">
            <a:avLst/>
          </a:prstGeom>
          <a:noFill/>
        </p:spPr>
        <p:txBody>
          <a:bodyPr wrap="square" rtlCol="0">
            <a:spAutoFit/>
          </a:bodyPr>
          <a:lstStyle/>
          <a:p>
            <a:pPr algn="ctr" rtl="1"/>
            <a:r>
              <a:rPr lang="ar" altLang="zh-CN" sz="1000" dirty="0">
                <a:solidFill>
                  <a:schemeClr val="bg1"/>
                </a:solidFill>
                <a:latin typeface="Helvetica" panose="020B0604020202020204" pitchFamily="34" charset="0"/>
                <a:cs typeface="Helvetica" panose="020B0604020202020204" pitchFamily="34" charset="0"/>
              </a:rPr>
              <a:t>الاعتماد</a:t>
            </a:r>
            <a:endParaRPr lang="zh-CN" altLang="en-US" sz="1000" dirty="0">
              <a:solidFill>
                <a:schemeClr val="bg1"/>
              </a:solidFill>
              <a:latin typeface="Helvetica" panose="020B0604020202020204" pitchFamily="34" charset="0"/>
              <a:cs typeface="Helvetica" panose="020B0604020202020204" pitchFamily="34" charset="0"/>
            </a:endParaRPr>
          </a:p>
        </p:txBody>
      </p:sp>
      <p:sp>
        <p:nvSpPr>
          <p:cNvPr id="27" name="文本框 21">
            <a:extLst>
              <a:ext uri="{FF2B5EF4-FFF2-40B4-BE49-F238E27FC236}">
                <a16:creationId xmlns:a16="http://schemas.microsoft.com/office/drawing/2014/main" id="{D06B1664-43D6-B732-D9BD-FF6D950DC283}"/>
              </a:ext>
            </a:extLst>
          </p:cNvPr>
          <p:cNvSpPr txBox="1"/>
          <p:nvPr/>
        </p:nvSpPr>
        <p:spPr>
          <a:xfrm>
            <a:off x="6471284" y="4687364"/>
            <a:ext cx="859156" cy="246221"/>
          </a:xfrm>
          <a:prstGeom prst="rect">
            <a:avLst/>
          </a:prstGeom>
          <a:noFill/>
        </p:spPr>
        <p:txBody>
          <a:bodyPr wrap="square" rtlCol="0">
            <a:spAutoFit/>
          </a:bodyPr>
          <a:lstStyle/>
          <a:p>
            <a:pPr algn="ctr" rtl="1"/>
            <a:r>
              <a:rPr lang="ar" altLang="zh-CN" sz="1000">
                <a:solidFill>
                  <a:schemeClr val="bg1"/>
                </a:solidFill>
                <a:latin typeface="Helvetica" panose="020B0604020202020204" pitchFamily="34" charset="0"/>
                <a:cs typeface="Helvetica" panose="020B0604020202020204" pitchFamily="34" charset="0"/>
              </a:rPr>
              <a:t>الإدمان</a:t>
            </a:r>
            <a:endParaRPr lang="zh-CN" altLang="en-US" sz="1000" dirty="0">
              <a:solidFill>
                <a:schemeClr val="bg1"/>
              </a:solidFill>
              <a:latin typeface="Helvetica" panose="020B0604020202020204" pitchFamily="34" charset="0"/>
              <a:cs typeface="Helvetica" panose="020B0604020202020204" pitchFamily="34" charset="0"/>
            </a:endParaRPr>
          </a:p>
        </p:txBody>
      </p:sp>
      <p:sp>
        <p:nvSpPr>
          <p:cNvPr id="28" name="文本框 24">
            <a:extLst>
              <a:ext uri="{FF2B5EF4-FFF2-40B4-BE49-F238E27FC236}">
                <a16:creationId xmlns:a16="http://schemas.microsoft.com/office/drawing/2014/main" id="{47F52D6B-1E8B-F007-D314-13ED9D9ECF94}"/>
              </a:ext>
            </a:extLst>
          </p:cNvPr>
          <p:cNvSpPr txBox="1"/>
          <p:nvPr/>
        </p:nvSpPr>
        <p:spPr>
          <a:xfrm>
            <a:off x="6478905" y="3316223"/>
            <a:ext cx="842010" cy="246221"/>
          </a:xfrm>
          <a:prstGeom prst="rect">
            <a:avLst/>
          </a:prstGeom>
          <a:noFill/>
        </p:spPr>
        <p:txBody>
          <a:bodyPr wrap="square" rtlCol="0">
            <a:spAutoFit/>
          </a:bodyPr>
          <a:lstStyle/>
          <a:p>
            <a:pPr algn="ctr" rtl="1"/>
            <a:r>
              <a:rPr lang="ar-EG" altLang="zh-CN" sz="1000" dirty="0">
                <a:solidFill>
                  <a:schemeClr val="bg1"/>
                </a:solidFill>
                <a:latin typeface="Helvetica" panose="020B0604020202020204" pitchFamily="34" charset="0"/>
                <a:cs typeface="Helvetica" panose="020B0604020202020204" pitchFamily="34" charset="0"/>
              </a:rPr>
              <a:t>التكرار</a:t>
            </a:r>
            <a:endParaRPr lang="zh-CN" altLang="en-US" sz="1000" dirty="0">
              <a:solidFill>
                <a:schemeClr val="bg1"/>
              </a:solidFill>
              <a:latin typeface="Helvetica" panose="020B0604020202020204" pitchFamily="34" charset="0"/>
              <a:cs typeface="Helvetica" panose="020B0604020202020204" pitchFamily="34" charset="0"/>
            </a:endParaRPr>
          </a:p>
        </p:txBody>
      </p:sp>
      <p:sp>
        <p:nvSpPr>
          <p:cNvPr id="29" name="文本框 27">
            <a:extLst>
              <a:ext uri="{FF2B5EF4-FFF2-40B4-BE49-F238E27FC236}">
                <a16:creationId xmlns:a16="http://schemas.microsoft.com/office/drawing/2014/main" id="{FA6F1B97-2989-5D15-0031-27DD28F6B9BD}"/>
              </a:ext>
            </a:extLst>
          </p:cNvPr>
          <p:cNvSpPr txBox="1"/>
          <p:nvPr/>
        </p:nvSpPr>
        <p:spPr>
          <a:xfrm>
            <a:off x="2956177" y="5672877"/>
            <a:ext cx="2758823" cy="400110"/>
          </a:xfrm>
          <a:prstGeom prst="rect">
            <a:avLst/>
          </a:prstGeom>
          <a:noFill/>
        </p:spPr>
        <p:txBody>
          <a:bodyPr wrap="square" rtlCol="0">
            <a:spAutoFit/>
          </a:bodyPr>
          <a:lstStyle/>
          <a:p>
            <a:pPr rtl="1"/>
            <a:r>
              <a:rPr lang="ar" altLang="zh-CN" sz="1000" dirty="0">
                <a:solidFill>
                  <a:schemeClr val="bg2">
                    <a:lumMod val="10000"/>
                  </a:schemeClr>
                </a:solidFill>
                <a:latin typeface="Helvetica" panose="020B0604020202020204" pitchFamily="34" charset="0"/>
                <a:cs typeface="Helvetica" panose="020B0604020202020204" pitchFamily="34" charset="0"/>
              </a:rPr>
              <a:t>(</a:t>
            </a:r>
            <a:r>
              <a:rPr lang="ar" altLang="zh-CN" sz="1000" i="1" dirty="0">
                <a:solidFill>
                  <a:schemeClr val="bg2">
                    <a:lumMod val="10000"/>
                  </a:schemeClr>
                </a:solidFill>
                <a:latin typeface="Helvetica" panose="020B0604020202020204" pitchFamily="34" charset="0"/>
                <a:cs typeface="Helvetica" panose="020B0604020202020204" pitchFamily="34" charset="0"/>
              </a:rPr>
              <a:t>دورة الإدمان: ما هي مراحل الإدمان؟ </a:t>
            </a:r>
            <a:r>
              <a:rPr lang="ar" altLang="zh-CN" sz="1000" dirty="0">
                <a:solidFill>
                  <a:schemeClr val="bg2">
                    <a:lumMod val="10000"/>
                  </a:schemeClr>
                </a:solidFill>
                <a:latin typeface="Helvetica" panose="020B0604020202020204" pitchFamily="34" charset="0"/>
                <a:cs typeface="Helvetica" panose="020B0604020202020204" pitchFamily="34" charset="0"/>
              </a:rPr>
              <a:t>2022)</a:t>
            </a:r>
            <a:endParaRPr lang="zh-CN" altLang="en-US" sz="1000" dirty="0">
              <a:solidFill>
                <a:schemeClr val="bg2">
                  <a:lumMod val="10000"/>
                </a:schemeClr>
              </a:solidFill>
              <a:latin typeface="Helvetica" panose="020B0604020202020204" pitchFamily="34" charset="0"/>
              <a:cs typeface="Helvetica" panose="020B0604020202020204" pitchFamily="34" charset="0"/>
            </a:endParaRPr>
          </a:p>
        </p:txBody>
      </p:sp>
      <p:sp>
        <p:nvSpPr>
          <p:cNvPr id="2" name="Title 1">
            <a:extLst>
              <a:ext uri="{FF2B5EF4-FFF2-40B4-BE49-F238E27FC236}">
                <a16:creationId xmlns:a16="http://schemas.microsoft.com/office/drawing/2014/main" id="{DF8F8ADD-E251-4A87-A1BB-E1C016AB0B0C}"/>
              </a:ext>
            </a:extLst>
          </p:cNvPr>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pPr rtl="1"/>
            <a:r>
              <a:rPr lang="ar" dirty="0">
                <a:solidFill>
                  <a:schemeClr val="tx1"/>
                </a:solidFill>
                <a:latin typeface="Helvetica" pitchFamily="2" charset="0"/>
              </a:rPr>
              <a:t>دورة الإدمان</a:t>
            </a:r>
          </a:p>
        </p:txBody>
      </p:sp>
    </p:spTree>
    <p:extLst>
      <p:ext uri="{BB962C8B-B14F-4D97-AF65-F5344CB8AC3E}">
        <p14:creationId xmlns:p14="http://schemas.microsoft.com/office/powerpoint/2010/main" val="3567554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AB34-F134-4F86-BAEF-FC4CD0B5F106}"/>
              </a:ext>
            </a:extLst>
          </p:cNvPr>
          <p:cNvSpPr>
            <a:spLocks noGrp="1"/>
          </p:cNvSpPr>
          <p:nvPr>
            <p:ph type="title"/>
          </p:nvPr>
        </p:nvSpPr>
        <p:spPr>
          <a:xfrm>
            <a:off x="6499669" y="1465185"/>
            <a:ext cx="4215360" cy="1147193"/>
          </a:xfrm>
          <a:ln w="57150">
            <a:noFill/>
          </a:ln>
        </p:spPr>
        <p:style>
          <a:lnRef idx="2">
            <a:schemeClr val="accent2"/>
          </a:lnRef>
          <a:fillRef idx="1">
            <a:schemeClr val="lt1"/>
          </a:fillRef>
          <a:effectRef idx="0">
            <a:schemeClr val="accent2"/>
          </a:effectRef>
          <a:fontRef idx="minor">
            <a:schemeClr val="dk1"/>
          </a:fontRef>
        </p:style>
        <p:txBody>
          <a:bodyPr anchor="t"/>
          <a:lstStyle/>
          <a:p>
            <a:pPr algn="r" rtl="1"/>
            <a:r>
              <a:rPr lang="ar"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الحماية القانونية في الاستجابة للجرعة الزائدة</a:t>
            </a:r>
          </a:p>
        </p:txBody>
      </p:sp>
      <p:sp>
        <p:nvSpPr>
          <p:cNvPr id="3" name="Text Placeholder 2">
            <a:extLst>
              <a:ext uri="{FF2B5EF4-FFF2-40B4-BE49-F238E27FC236}">
                <a16:creationId xmlns:a16="http://schemas.microsoft.com/office/drawing/2014/main" id="{0540D56B-4559-48CE-9B56-2CADEC5D3979}"/>
              </a:ext>
            </a:extLst>
          </p:cNvPr>
          <p:cNvSpPr>
            <a:spLocks noGrp="1"/>
          </p:cNvSpPr>
          <p:nvPr>
            <p:ph type="body" sz="half" idx="2"/>
          </p:nvPr>
        </p:nvSpPr>
        <p:spPr>
          <a:xfrm>
            <a:off x="6499669" y="2751590"/>
            <a:ext cx="4416696" cy="1996580"/>
          </a:xfrm>
        </p:spPr>
        <p:txBody>
          <a:bodyPr/>
          <a:lstStyle/>
          <a:p>
            <a:pPr algn="r" rtl="1"/>
            <a:r>
              <a:rPr lang="ar" sz="2600" dirty="0">
                <a:ln w="0"/>
                <a:solidFill>
                  <a:schemeClr val="accent1"/>
                </a:solidFill>
                <a:effectLst>
                  <a:outerShdw blurRad="38100" dist="25400" dir="5400000" algn="ctr" rotWithShape="0">
                    <a:srgbClr val="6E747A">
                      <a:alpha val="43000"/>
                    </a:srgbClr>
                  </a:outerShdw>
                </a:effectLst>
              </a:rPr>
              <a:t>الحصانة من المسؤولية المدنية</a:t>
            </a:r>
          </a:p>
          <a:p>
            <a:pPr algn="r" rtl="1"/>
            <a:r>
              <a:rPr lang="ar" dirty="0">
                <a:solidFill>
                  <a:schemeClr val="accent1"/>
                </a:solidFill>
              </a:rPr>
              <a:t>تتعلق بأي مسعف غير محترف</a:t>
            </a:r>
          </a:p>
          <a:p>
            <a:pPr algn="r" rtl="1"/>
            <a:r>
              <a:rPr lang="ar" sz="1600" dirty="0">
                <a:latin typeface="Calibri" panose="020F0502020204030204" pitchFamily="34" charset="0"/>
                <a:cs typeface="Calibri" panose="020F0502020204030204" pitchFamily="34" charset="0"/>
              </a:rPr>
              <a:t>القسم الفرعي Z من القسم </a:t>
            </a:r>
            <a:r>
              <a:rPr lang="ar" dirty="0"/>
              <a:t> </a:t>
            </a:r>
            <a:r>
              <a:rPr lang="ar" sz="1600" dirty="0">
                <a:latin typeface="Calibri" panose="020F0502020204030204" pitchFamily="34" charset="0"/>
                <a:cs typeface="Calibri" panose="020F0502020204030204" pitchFamily="34" charset="0"/>
                <a:hlinkClick r:id="rId2"/>
              </a:rPr>
              <a:t>54.1-3408</a:t>
            </a:r>
            <a:r>
              <a:rPr lang="ar" dirty="0"/>
              <a:t> من قانون ولاية فرجينيا</a:t>
            </a:r>
            <a:endParaRPr lang="ar" sz="1600" dirty="0">
              <a:latin typeface="Calibri" panose="020F0502020204030204" pitchFamily="34" charset="0"/>
              <a:cs typeface="Calibri" panose="020F0502020204030204" pitchFamily="34" charset="0"/>
            </a:endParaRPr>
          </a:p>
          <a:p>
            <a:pPr algn="r"/>
            <a:endParaRPr lang="ar" dirty="0">
              <a:solidFill>
                <a:schemeClr val="accent1"/>
              </a:solidFill>
            </a:endParaRP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a:xfrm>
            <a:off x="286327" y="6173786"/>
            <a:ext cx="10223889" cy="365125"/>
          </a:xfrm>
        </p:spPr>
        <p:txBody>
          <a:bodyPr/>
          <a:lstStyle/>
          <a:p>
            <a:pPr algn="l"/>
            <a:fld id="{5874D6C6-B3A5-4F2C-A6BF-E3D57C3A1219}" type="slidenum">
              <a:rPr lang="en-US" smtClean="0"/>
              <a:pPr algn="l"/>
              <a:t>40</a:t>
            </a:fld>
            <a:endParaRPr lang="ar" dirty="0"/>
          </a:p>
        </p:txBody>
      </p:sp>
      <p:sp>
        <p:nvSpPr>
          <p:cNvPr id="10" name="TextBox 9">
            <a:extLst>
              <a:ext uri="{FF2B5EF4-FFF2-40B4-BE49-F238E27FC236}">
                <a16:creationId xmlns:a16="http://schemas.microsoft.com/office/drawing/2014/main" id="{E6D0F9F5-F2B8-4895-A4D0-C8AD679D12A4}"/>
              </a:ext>
            </a:extLst>
          </p:cNvPr>
          <p:cNvSpPr txBox="1"/>
          <p:nvPr/>
        </p:nvSpPr>
        <p:spPr>
          <a:xfrm>
            <a:off x="725883" y="2751590"/>
            <a:ext cx="5317431" cy="2031325"/>
          </a:xfrm>
          <a:prstGeom prst="rect">
            <a:avLst/>
          </a:prstGeom>
          <a:noFill/>
        </p:spPr>
        <p:txBody>
          <a:bodyPr wrap="square" rtlCol="0">
            <a:spAutoFit/>
          </a:bodyPr>
          <a:lstStyle/>
          <a:p>
            <a:pPr algn="r" rtl="1"/>
            <a:r>
              <a:rPr lang="ar" dirty="0">
                <a:latin typeface="Helvetica" panose="020B0604020202020204" pitchFamily="34" charset="0"/>
                <a:cs typeface="Helvetica" panose="020B0604020202020204" pitchFamily="34" charset="0"/>
              </a:rPr>
              <a:t>تضمن أن "الشخص الذي يعطي، بحسن نية، ... عقار النالوكسون... لعكس تأثير الجرعة الزائدة في حالة الطوارئ إلى شخص يعتقد أنه تعرض أو على وشك التعرض لأعراض تعاطي جرعة زائدة من المواد الأفيونية تهدد الحياة لن يكون مسؤولاً عن أي ضرر مدني بسبب أفعال الإهمال أو الإغفال العادية الناتجة عن تقديم هذا العلاج."</a:t>
            </a:r>
          </a:p>
          <a:p>
            <a:pPr algn="r"/>
            <a:endParaRPr lang="ar" dirty="0"/>
          </a:p>
          <a:p>
            <a:pPr algn="r"/>
            <a:endParaRPr lang="ar" dirty="0"/>
          </a:p>
        </p:txBody>
      </p:sp>
      <p:pic>
        <p:nvPicPr>
          <p:cNvPr id="7" name="Picture 6">
            <a:extLst>
              <a:ext uri="{FF2B5EF4-FFF2-40B4-BE49-F238E27FC236}">
                <a16:creationId xmlns:a16="http://schemas.microsoft.com/office/drawing/2014/main" id="{FDADCF70-E92C-4B13-AAC2-15DAC98DDE0E}"/>
              </a:ext>
            </a:extLst>
          </p:cNvPr>
          <p:cNvPicPr>
            <a:picLocks noChangeAspect="1"/>
          </p:cNvPicPr>
          <p:nvPr/>
        </p:nvPicPr>
        <p:blipFill>
          <a:blip r:embed="rId3"/>
          <a:stretch>
            <a:fillRect/>
          </a:stretch>
        </p:blipFill>
        <p:spPr>
          <a:xfrm>
            <a:off x="8996024" y="464057"/>
            <a:ext cx="1524132" cy="493819"/>
          </a:xfrm>
          <a:prstGeom prst="rect">
            <a:avLst/>
          </a:prstGeom>
        </p:spPr>
      </p:pic>
    </p:spTree>
    <p:extLst>
      <p:ext uri="{BB962C8B-B14F-4D97-AF65-F5344CB8AC3E}">
        <p14:creationId xmlns:p14="http://schemas.microsoft.com/office/powerpoint/2010/main" val="1120883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AB34-F134-4F86-BAEF-FC4CD0B5F106}"/>
              </a:ext>
            </a:extLst>
          </p:cNvPr>
          <p:cNvSpPr>
            <a:spLocks noGrp="1"/>
          </p:cNvSpPr>
          <p:nvPr>
            <p:ph type="title"/>
          </p:nvPr>
        </p:nvSpPr>
        <p:spPr>
          <a:xfrm>
            <a:off x="6878404" y="1465185"/>
            <a:ext cx="4215360" cy="1147193"/>
          </a:xfrm>
          <a:ln w="57150">
            <a:noFill/>
          </a:ln>
        </p:spPr>
        <p:style>
          <a:lnRef idx="2">
            <a:schemeClr val="accent2"/>
          </a:lnRef>
          <a:fillRef idx="1">
            <a:schemeClr val="lt1"/>
          </a:fillRef>
          <a:effectRef idx="0">
            <a:schemeClr val="accent2"/>
          </a:effectRef>
          <a:fontRef idx="minor">
            <a:schemeClr val="dk1"/>
          </a:fontRef>
        </p:style>
        <p:txBody>
          <a:bodyPr anchor="t"/>
          <a:lstStyle/>
          <a:p>
            <a:pPr algn="r" rtl="1"/>
            <a:r>
              <a:rPr lang="ar"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الحماية القانونية في الاستجابة للجرعة الزائدة</a:t>
            </a:r>
          </a:p>
        </p:txBody>
      </p:sp>
      <p:sp>
        <p:nvSpPr>
          <p:cNvPr id="3" name="Text Placeholder 2">
            <a:extLst>
              <a:ext uri="{FF2B5EF4-FFF2-40B4-BE49-F238E27FC236}">
                <a16:creationId xmlns:a16="http://schemas.microsoft.com/office/drawing/2014/main" id="{0540D56B-4559-48CE-9B56-2CADEC5D3979}"/>
              </a:ext>
            </a:extLst>
          </p:cNvPr>
          <p:cNvSpPr>
            <a:spLocks noGrp="1"/>
          </p:cNvSpPr>
          <p:nvPr>
            <p:ph type="body" sz="half" idx="2"/>
          </p:nvPr>
        </p:nvSpPr>
        <p:spPr>
          <a:xfrm>
            <a:off x="6878404" y="2751590"/>
            <a:ext cx="4416696" cy="1996580"/>
          </a:xfrm>
        </p:spPr>
        <p:txBody>
          <a:bodyPr>
            <a:normAutofit/>
          </a:bodyPr>
          <a:lstStyle/>
          <a:p>
            <a:pPr algn="r" rtl="1"/>
            <a:r>
              <a:rPr lang="ar" sz="2600" dirty="0">
                <a:ln w="0"/>
                <a:solidFill>
                  <a:schemeClr val="accent1"/>
                </a:solidFill>
                <a:effectLst>
                  <a:outerShdw blurRad="38100" dist="25400" dir="5400000" algn="ctr" rotWithShape="0">
                    <a:srgbClr val="6E747A">
                      <a:alpha val="43000"/>
                    </a:srgbClr>
                  </a:outerShdw>
                </a:effectLst>
              </a:rPr>
              <a:t>قانون الإبلاغ الآمن عن حالات الجرعات الزائدة</a:t>
            </a:r>
          </a:p>
          <a:p>
            <a:pPr algn="r" rtl="1"/>
            <a:r>
              <a:rPr lang="ar" dirty="0">
                <a:solidFill>
                  <a:schemeClr val="accent1"/>
                </a:solidFill>
              </a:rPr>
              <a:t>يتعلق بكل من الشخص الذي تعاطى جرعة زائدة </a:t>
            </a:r>
          </a:p>
          <a:p>
            <a:pPr algn="r" rtl="1"/>
            <a:r>
              <a:rPr lang="ar" dirty="0">
                <a:solidFill>
                  <a:schemeClr val="accent1"/>
                </a:solidFill>
              </a:rPr>
              <a:t>والشخص الذي يطلب المساعدة</a:t>
            </a:r>
          </a:p>
          <a:p>
            <a:pPr algn="r" rtl="1"/>
            <a:r>
              <a:rPr lang="ar" dirty="0">
                <a:solidFill>
                  <a:schemeClr val="accent1"/>
                </a:solidFill>
                <a:hlinkClick r:id="rId2" action="ppaction://hlinksldjump"/>
              </a:rPr>
              <a:t>قانون ولاية فرجينيا، قسم رقم 251.03-18.2</a:t>
            </a:r>
            <a:endParaRPr lang="ar" dirty="0">
              <a:solidFill>
                <a:schemeClr val="accent1"/>
              </a:solidFill>
            </a:endParaRP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a:xfrm>
            <a:off x="277091" y="6173786"/>
            <a:ext cx="10233125" cy="365125"/>
          </a:xfrm>
        </p:spPr>
        <p:txBody>
          <a:bodyPr/>
          <a:lstStyle/>
          <a:p>
            <a:pPr algn="l"/>
            <a:fld id="{5874D6C6-B3A5-4F2C-A6BF-E3D57C3A1219}" type="slidenum">
              <a:rPr lang="en-US" smtClean="0"/>
              <a:pPr algn="l"/>
              <a:t>41</a:t>
            </a:fld>
            <a:endParaRPr lang="ar" dirty="0"/>
          </a:p>
        </p:txBody>
      </p:sp>
      <p:sp>
        <p:nvSpPr>
          <p:cNvPr id="10" name="TextBox 9">
            <a:extLst>
              <a:ext uri="{FF2B5EF4-FFF2-40B4-BE49-F238E27FC236}">
                <a16:creationId xmlns:a16="http://schemas.microsoft.com/office/drawing/2014/main" id="{E6D0F9F5-F2B8-4895-A4D0-C8AD679D12A4}"/>
              </a:ext>
            </a:extLst>
          </p:cNvPr>
          <p:cNvSpPr txBox="1"/>
          <p:nvPr/>
        </p:nvSpPr>
        <p:spPr>
          <a:xfrm>
            <a:off x="609599" y="2038781"/>
            <a:ext cx="6348073" cy="3121945"/>
          </a:xfrm>
          <a:prstGeom prst="rect">
            <a:avLst/>
          </a:prstGeom>
          <a:noFill/>
        </p:spPr>
        <p:txBody>
          <a:bodyPr wrap="square" rtlCol="0">
            <a:spAutoFit/>
          </a:bodyPr>
          <a:lstStyle/>
          <a:p>
            <a:pPr marL="34290" indent="0" algn="r" rtl="1" fontAlgn="auto">
              <a:lnSpc>
                <a:spcPct val="110000"/>
              </a:lnSpc>
              <a:spcAft>
                <a:spcPts val="0"/>
              </a:spcAft>
              <a:buFont typeface="Corbel" pitchFamily="34" charset="0"/>
              <a:buNone/>
            </a:pPr>
            <a:r>
              <a:rPr lang="ar" dirty="0">
                <a:latin typeface="Helvetica" panose="020B0604020202020204" pitchFamily="34" charset="0"/>
                <a:cs typeface="Helvetica" panose="020B0604020202020204" pitchFamily="34" charset="0"/>
              </a:rPr>
              <a:t>لا يجوز القبض على أي شخص أو محاكمته بسبب: </a:t>
            </a:r>
            <a:endParaRPr lang="ar" b="1" dirty="0">
              <a:latin typeface="Helvetica" panose="020B0604020202020204" pitchFamily="34" charset="0"/>
              <a:cs typeface="Helvetica" panose="020B0604020202020204" pitchFamily="34" charset="0"/>
            </a:endParaRPr>
          </a:p>
          <a:p>
            <a:pPr lvl="1" algn="r" rtl="1">
              <a:lnSpc>
                <a:spcPct val="110000"/>
              </a:lnSpc>
              <a:buFont typeface="Arial" panose="020B0604020202020204" pitchFamily="34" charset="0"/>
              <a:buChar char="•"/>
            </a:pPr>
            <a:r>
              <a:rPr lang="ar" sz="1400" dirty="0">
                <a:latin typeface="Helvetica" panose="020B0604020202020204" pitchFamily="34" charset="0"/>
                <a:cs typeface="Helvetica" panose="020B0604020202020204" pitchFamily="34" charset="0"/>
              </a:rPr>
              <a:t>حيازة كمية بسيطة من مواد خاضعة للرقابة أو الماريجوانا أو الأدوات الخاضعة للرقابة</a:t>
            </a:r>
            <a:endParaRPr lang="ar" sz="1400" b="1" dirty="0">
              <a:latin typeface="Helvetica" panose="020B0604020202020204" pitchFamily="34" charset="0"/>
              <a:cs typeface="Helvetica" panose="020B0604020202020204" pitchFamily="34" charset="0"/>
            </a:endParaRPr>
          </a:p>
          <a:p>
            <a:pPr lvl="1" algn="r" rtl="1">
              <a:lnSpc>
                <a:spcPct val="110000"/>
              </a:lnSpc>
              <a:buFont typeface="Arial" panose="020B0604020202020204" pitchFamily="34" charset="0"/>
              <a:buChar char="•"/>
            </a:pPr>
            <a:r>
              <a:rPr lang="ar" sz="1400" dirty="0">
                <a:latin typeface="Helvetica" panose="020B0604020202020204" pitchFamily="34" charset="0"/>
                <a:cs typeface="Helvetica" panose="020B0604020202020204" pitchFamily="34" charset="0"/>
              </a:rPr>
              <a:t>السُكر في الأماكن العامة</a:t>
            </a:r>
            <a:endParaRPr lang="ar" sz="1400" b="1" dirty="0">
              <a:latin typeface="Helvetica" panose="020B0604020202020204" pitchFamily="34" charset="0"/>
              <a:cs typeface="Helvetica" panose="020B0604020202020204" pitchFamily="34" charset="0"/>
            </a:endParaRPr>
          </a:p>
          <a:p>
            <a:pPr lvl="1" algn="r" rtl="1">
              <a:lnSpc>
                <a:spcPct val="110000"/>
              </a:lnSpc>
              <a:buFont typeface="Arial" panose="020B0604020202020204" pitchFamily="34" charset="0"/>
              <a:buChar char="•"/>
            </a:pPr>
            <a:r>
              <a:rPr lang="ar" sz="1400" dirty="0">
                <a:latin typeface="Helvetica" panose="020B0604020202020204" pitchFamily="34" charset="0"/>
                <a:cs typeface="Helvetica" panose="020B0604020202020204" pitchFamily="34" charset="0"/>
              </a:rPr>
              <a:t>شراء الكحوليات أو حيازتها أو استهلاكها  بشكل غير قانوني </a:t>
            </a:r>
            <a:r>
              <a:rPr lang="ar" sz="1400" u="sng" dirty="0">
                <a:latin typeface="Helvetica" panose="020B0604020202020204" pitchFamily="34" charset="0"/>
                <a:cs typeface="Helvetica" panose="020B0604020202020204" pitchFamily="34" charset="0"/>
              </a:rPr>
              <a:t>إذا تم العثور على أدلة التهمة نتيجة الحصول على رعاية طبية طارئة.</a:t>
            </a:r>
            <a:r>
              <a:rPr lang="ar" sz="1400" dirty="0">
                <a:latin typeface="Helvetica" panose="020B0604020202020204" pitchFamily="34" charset="0"/>
                <a:cs typeface="Helvetica" panose="020B0604020202020204" pitchFamily="34" charset="0"/>
              </a:rPr>
              <a:t> </a:t>
            </a:r>
          </a:p>
          <a:p>
            <a:pPr lvl="1" algn="r">
              <a:lnSpc>
                <a:spcPct val="110000"/>
              </a:lnSpc>
              <a:buFont typeface="Arial" panose="020B0604020202020204" pitchFamily="34" charset="0"/>
              <a:buChar char="•"/>
            </a:pPr>
            <a:endParaRPr lang="ar" sz="1400" b="1" dirty="0">
              <a:latin typeface="Helvetica" panose="020B0604020202020204" pitchFamily="34" charset="0"/>
              <a:cs typeface="Helvetica" panose="020B0604020202020204" pitchFamily="34" charset="0"/>
            </a:endParaRPr>
          </a:p>
          <a:p>
            <a:pPr marL="34290" indent="0" algn="r" rtl="1" fontAlgn="auto">
              <a:lnSpc>
                <a:spcPct val="110000"/>
              </a:lnSpc>
              <a:spcAft>
                <a:spcPts val="0"/>
              </a:spcAft>
              <a:buFont typeface="Corbel" pitchFamily="34" charset="0"/>
              <a:buNone/>
            </a:pPr>
            <a:r>
              <a:rPr lang="ar" sz="1600" dirty="0">
                <a:latin typeface="Helvetica" panose="020B0604020202020204" pitchFamily="34" charset="0"/>
                <a:cs typeface="Helvetica" panose="020B0604020202020204" pitchFamily="34" charset="0"/>
              </a:rPr>
              <a:t>للتأهل، يجب عليك (أ) طلب العناية الطبية الطارئة، لنفسك أو لشخص آخر؛ (ب) البقاء في مكان الحادث أو مع الشخص حتى وصول قوات إنفاذ القانون؛ (ج) تعريف ضابط إنفاذ القانون الحاضر بنفسك. </a:t>
            </a:r>
          </a:p>
          <a:p>
            <a:pPr marL="34290" indent="0" algn="r" fontAlgn="auto">
              <a:lnSpc>
                <a:spcPct val="110000"/>
              </a:lnSpc>
              <a:spcAft>
                <a:spcPts val="0"/>
              </a:spcAft>
              <a:buFont typeface="Corbel" pitchFamily="34" charset="0"/>
              <a:buNone/>
            </a:pPr>
            <a:endParaRPr lang="ar" sz="1600" dirty="0">
              <a:latin typeface="Helvetica" panose="020B0604020202020204" pitchFamily="34" charset="0"/>
              <a:cs typeface="Helvetica" panose="020B0604020202020204" pitchFamily="34" charset="0"/>
            </a:endParaRPr>
          </a:p>
          <a:p>
            <a:pPr marL="34290" indent="0" algn="r" rtl="1" fontAlgn="auto">
              <a:lnSpc>
                <a:spcPct val="110000"/>
              </a:lnSpc>
              <a:spcAft>
                <a:spcPts val="0"/>
              </a:spcAft>
              <a:buFont typeface="Corbel" pitchFamily="34" charset="0"/>
              <a:buNone/>
            </a:pPr>
            <a:r>
              <a:rPr lang="ar" sz="1400" b="1" dirty="0">
                <a:latin typeface="Helvetica" panose="020B0604020202020204" pitchFamily="34" charset="0"/>
                <a:cs typeface="Helvetica" panose="020B0604020202020204" pitchFamily="34" charset="0"/>
              </a:rPr>
              <a:t>ملاحظة: لا يطبق هذا القانون إذا كانت الرعاية الطبية الطارئة المطلوبة أو التي تم الحصول عليها أثناء تنفيذ أمر تفتيش أو أثناء إجراء تفتيش قانوني أو اعتقال قانوني.</a:t>
            </a:r>
          </a:p>
        </p:txBody>
      </p:sp>
      <p:pic>
        <p:nvPicPr>
          <p:cNvPr id="7" name="Picture 6">
            <a:extLst>
              <a:ext uri="{FF2B5EF4-FFF2-40B4-BE49-F238E27FC236}">
                <a16:creationId xmlns:a16="http://schemas.microsoft.com/office/drawing/2014/main" id="{D4CE3DB6-E182-4616-BEB1-D2B3433D79CD}"/>
              </a:ext>
            </a:extLst>
          </p:cNvPr>
          <p:cNvPicPr>
            <a:picLocks noChangeAspect="1"/>
          </p:cNvPicPr>
          <p:nvPr/>
        </p:nvPicPr>
        <p:blipFill>
          <a:blip r:embed="rId3"/>
          <a:stretch>
            <a:fillRect/>
          </a:stretch>
        </p:blipFill>
        <p:spPr>
          <a:xfrm>
            <a:off x="8986084" y="459662"/>
            <a:ext cx="1524132" cy="493819"/>
          </a:xfrm>
          <a:prstGeom prst="rect">
            <a:avLst/>
          </a:prstGeom>
        </p:spPr>
      </p:pic>
    </p:spTree>
    <p:extLst>
      <p:ext uri="{BB962C8B-B14F-4D97-AF65-F5344CB8AC3E}">
        <p14:creationId xmlns:p14="http://schemas.microsoft.com/office/powerpoint/2010/main" val="3328297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42</a:t>
            </a:fld>
            <a:endParaRPr lang="ar"/>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a:xfrm>
            <a:off x="623454" y="1084263"/>
            <a:ext cx="10349345" cy="951852"/>
          </a:xfrm>
        </p:spPr>
        <p:style>
          <a:lnRef idx="1">
            <a:schemeClr val="accent2"/>
          </a:lnRef>
          <a:fillRef idx="2">
            <a:schemeClr val="accent2"/>
          </a:fillRef>
          <a:effectRef idx="1">
            <a:schemeClr val="accent2"/>
          </a:effectRef>
          <a:fontRef idx="minor">
            <a:schemeClr val="dk1"/>
          </a:fontRef>
        </p:style>
        <p:txBody>
          <a:bodyPr/>
          <a:lstStyle/>
          <a:p>
            <a:pPr rtl="1"/>
            <a:r>
              <a:rPr lang="ar" dirty="0">
                <a:latin typeface="Helvetica" pitchFamily="2" charset="0"/>
              </a:rPr>
              <a:t>تدريب عملي</a:t>
            </a:r>
          </a:p>
        </p:txBody>
      </p:sp>
      <p:sp>
        <p:nvSpPr>
          <p:cNvPr id="2" name="TextBox 1">
            <a:extLst>
              <a:ext uri="{FF2B5EF4-FFF2-40B4-BE49-F238E27FC236}">
                <a16:creationId xmlns:a16="http://schemas.microsoft.com/office/drawing/2014/main" id="{BEB66099-1CA8-45DB-A725-52388298347F}"/>
              </a:ext>
            </a:extLst>
          </p:cNvPr>
          <p:cNvSpPr txBox="1"/>
          <p:nvPr/>
        </p:nvSpPr>
        <p:spPr>
          <a:xfrm>
            <a:off x="900545" y="2258291"/>
            <a:ext cx="9795164" cy="3693319"/>
          </a:xfrm>
          <a:prstGeom prst="rect">
            <a:avLst/>
          </a:prstGeom>
          <a:noFill/>
        </p:spPr>
        <p:txBody>
          <a:bodyPr wrap="square" rtlCol="0">
            <a:spAutoFit/>
          </a:bodyPr>
          <a:lstStyle/>
          <a:p>
            <a:pPr algn="r" rtl="1"/>
            <a:r>
              <a:rPr lang="ar" dirty="0">
                <a:latin typeface="Helvetica" pitchFamily="2" charset="0"/>
              </a:rPr>
              <a:t>استفد من هذا الوقت للتدريب على سيناريوهات وهمية تستجيب لحالات تعاطي جرعات زائدة من المواد الأفيونية.</a:t>
            </a:r>
          </a:p>
          <a:p>
            <a:pPr algn="r"/>
            <a:endParaRPr lang="ar" dirty="0">
              <a:latin typeface="Helvetica" pitchFamily="2" charset="0"/>
            </a:endParaRPr>
          </a:p>
          <a:p>
            <a:pPr algn="r"/>
            <a:endParaRPr lang="ar" dirty="0">
              <a:latin typeface="Helvetica" pitchFamily="2" charset="0"/>
            </a:endParaRPr>
          </a:p>
          <a:p>
            <a:pPr marL="342900" indent="-342900" algn="r" rtl="1">
              <a:lnSpc>
                <a:spcPct val="150000"/>
              </a:lnSpc>
              <a:buFont typeface="+mj-lt"/>
              <a:buAutoNum type="arabicPeriod"/>
            </a:pPr>
            <a:r>
              <a:rPr lang="ar" dirty="0">
                <a:latin typeface="Helvetica" pitchFamily="2" charset="0"/>
              </a:rPr>
              <a:t>التحقق من </a:t>
            </a:r>
            <a:r>
              <a:rPr lang="ar" b="1" dirty="0">
                <a:latin typeface="Helvetica" pitchFamily="2" charset="0"/>
              </a:rPr>
              <a:t>الاستجابة</a:t>
            </a:r>
          </a:p>
          <a:p>
            <a:pPr marL="342900" indent="-342900" algn="r" rtl="1">
              <a:lnSpc>
                <a:spcPct val="150000"/>
              </a:lnSpc>
              <a:buFont typeface="+mj-lt"/>
              <a:buAutoNum type="arabicPeriod"/>
            </a:pPr>
            <a:r>
              <a:rPr lang="ar" dirty="0">
                <a:latin typeface="Helvetica" pitchFamily="2" charset="0"/>
              </a:rPr>
              <a:t>الاتصال على الرقم </a:t>
            </a:r>
            <a:r>
              <a:rPr lang="ar" b="1" dirty="0">
                <a:latin typeface="Helvetica" pitchFamily="2" charset="0"/>
              </a:rPr>
              <a:t>911</a:t>
            </a:r>
            <a:r>
              <a:rPr lang="ar" dirty="0">
                <a:latin typeface="Helvetica" pitchFamily="2" charset="0"/>
              </a:rPr>
              <a:t>، إذا كنت مضطرًا لترك الشخص بمفرده، فضعه في وضع التعافي.</a:t>
            </a:r>
          </a:p>
          <a:p>
            <a:pPr marL="342900" indent="-342900" algn="r" rtl="1">
              <a:lnSpc>
                <a:spcPct val="150000"/>
              </a:lnSpc>
              <a:buFont typeface="+mj-lt"/>
              <a:buAutoNum type="arabicPeriod"/>
            </a:pPr>
            <a:r>
              <a:rPr lang="ar" dirty="0">
                <a:latin typeface="Helvetica" pitchFamily="2" charset="0"/>
              </a:rPr>
              <a:t>إجراء </a:t>
            </a:r>
            <a:r>
              <a:rPr lang="ar" b="1" dirty="0">
                <a:latin typeface="Helvetica" pitchFamily="2" charset="0"/>
              </a:rPr>
              <a:t>التنفس الإنقاذي</a:t>
            </a:r>
            <a:r>
              <a:rPr lang="ar" dirty="0">
                <a:latin typeface="Helvetica" pitchFamily="2" charset="0"/>
              </a:rPr>
              <a:t> مرتين (إذا كان الشخص لا يتنفس)</a:t>
            </a:r>
          </a:p>
          <a:p>
            <a:pPr marL="342900" indent="-342900" algn="r" rtl="1">
              <a:lnSpc>
                <a:spcPct val="150000"/>
              </a:lnSpc>
              <a:buFont typeface="+mj-lt"/>
              <a:buAutoNum type="arabicPeriod"/>
            </a:pPr>
            <a:r>
              <a:rPr lang="ar" dirty="0">
                <a:latin typeface="Helvetica" pitchFamily="2" charset="0"/>
              </a:rPr>
              <a:t>إعطاء </a:t>
            </a:r>
            <a:r>
              <a:rPr lang="ar" b="1" dirty="0">
                <a:latin typeface="Helvetica" pitchFamily="2" charset="0"/>
              </a:rPr>
              <a:t>النالوكسون</a:t>
            </a:r>
          </a:p>
          <a:p>
            <a:pPr marL="342900" indent="-342900" algn="r" rtl="1">
              <a:lnSpc>
                <a:spcPct val="150000"/>
              </a:lnSpc>
              <a:buFont typeface="+mj-lt"/>
              <a:buAutoNum type="arabicPeriod"/>
            </a:pPr>
            <a:r>
              <a:rPr lang="ar" dirty="0">
                <a:latin typeface="Helvetica" pitchFamily="2" charset="0"/>
              </a:rPr>
              <a:t>مواصلة </a:t>
            </a:r>
            <a:r>
              <a:rPr lang="ar" b="1" dirty="0">
                <a:latin typeface="Helvetica" pitchFamily="2" charset="0"/>
              </a:rPr>
              <a:t>التنفس الإنقاذي</a:t>
            </a:r>
          </a:p>
          <a:p>
            <a:pPr marL="342900" indent="-342900" algn="r" rtl="1">
              <a:lnSpc>
                <a:spcPct val="150000"/>
              </a:lnSpc>
              <a:buFont typeface="+mj-lt"/>
              <a:buAutoNum type="arabicPeriod"/>
            </a:pPr>
            <a:r>
              <a:rPr lang="ar" dirty="0">
                <a:latin typeface="Helvetica" pitchFamily="2" charset="0"/>
              </a:rPr>
              <a:t>أخيرًا </a:t>
            </a:r>
            <a:r>
              <a:rPr lang="ar" b="1" dirty="0">
                <a:latin typeface="Helvetica" pitchFamily="2" charset="0"/>
              </a:rPr>
              <a:t>التقييم والاستجابة </a:t>
            </a:r>
            <a:r>
              <a:rPr lang="ar" dirty="0">
                <a:latin typeface="Helvetica" pitchFamily="2" charset="0"/>
              </a:rPr>
              <a:t>بناء على نتائج إعطاء الجرعة الأولى من النالوكسون</a:t>
            </a:r>
          </a:p>
          <a:p>
            <a:pPr marL="342900" indent="-342900" algn="r">
              <a:buFont typeface="+mj-lt"/>
              <a:buAutoNum type="arabicPeriod"/>
            </a:pPr>
            <a:endParaRPr lang="ar" dirty="0"/>
          </a:p>
        </p:txBody>
      </p:sp>
      <p:pic>
        <p:nvPicPr>
          <p:cNvPr id="5" name="Picture 4">
            <a:extLst>
              <a:ext uri="{FF2B5EF4-FFF2-40B4-BE49-F238E27FC236}">
                <a16:creationId xmlns:a16="http://schemas.microsoft.com/office/drawing/2014/main" id="{349FA429-A37F-4DEB-B8C9-771704B4902D}"/>
              </a:ext>
            </a:extLst>
          </p:cNvPr>
          <p:cNvPicPr>
            <a:picLocks noChangeAspect="1"/>
          </p:cNvPicPr>
          <p:nvPr/>
        </p:nvPicPr>
        <p:blipFill>
          <a:blip r:embed="rId2"/>
          <a:stretch>
            <a:fillRect/>
          </a:stretch>
        </p:blipFill>
        <p:spPr>
          <a:xfrm>
            <a:off x="8986084" y="479356"/>
            <a:ext cx="1524132" cy="493819"/>
          </a:xfrm>
          <a:prstGeom prst="rect">
            <a:avLst/>
          </a:prstGeom>
        </p:spPr>
      </p:pic>
    </p:spTree>
    <p:extLst>
      <p:ext uri="{BB962C8B-B14F-4D97-AF65-F5344CB8AC3E}">
        <p14:creationId xmlns:p14="http://schemas.microsoft.com/office/powerpoint/2010/main" val="547151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43</a:t>
            </a:fld>
            <a:endParaRPr lang="ar"/>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p:txBody>
          <a:bodyPr/>
          <a:lstStyle/>
          <a:p>
            <a:pPr rtl="1"/>
            <a:r>
              <a:rPr lang="ar" dirty="0"/>
              <a:t>نشكرك على حضورك!</a:t>
            </a:r>
          </a:p>
        </p:txBody>
      </p:sp>
      <p:sp>
        <p:nvSpPr>
          <p:cNvPr id="2" name="TextBox 1">
            <a:extLst>
              <a:ext uri="{FF2B5EF4-FFF2-40B4-BE49-F238E27FC236}">
                <a16:creationId xmlns:a16="http://schemas.microsoft.com/office/drawing/2014/main" id="{CAC8AA95-658B-4AD3-B979-3FD2A0C9F5FF}"/>
              </a:ext>
            </a:extLst>
          </p:cNvPr>
          <p:cNvSpPr txBox="1"/>
          <p:nvPr/>
        </p:nvSpPr>
        <p:spPr>
          <a:xfrm>
            <a:off x="1476462" y="2281806"/>
            <a:ext cx="8774885" cy="646331"/>
          </a:xfrm>
          <a:prstGeom prst="rect">
            <a:avLst/>
          </a:prstGeom>
          <a:noFill/>
        </p:spPr>
        <p:txBody>
          <a:bodyPr wrap="square" rtlCol="0">
            <a:spAutoFit/>
          </a:bodyPr>
          <a:lstStyle/>
          <a:p>
            <a:pPr marL="0" indent="0" algn="ctr" rtl="1">
              <a:buNone/>
            </a:pPr>
            <a:r>
              <a:rPr lang="ar" sz="1800" dirty="0">
                <a:latin typeface="Helvetica" pitchFamily="2" charset="0"/>
              </a:rPr>
              <a:t>للحصول على معلومات إضافية، يُرجى التواصل عبر البريد الإلكتروني:</a:t>
            </a:r>
          </a:p>
          <a:p>
            <a:pPr marL="0" indent="0" algn="ctr" rtl="1">
              <a:buNone/>
            </a:pPr>
            <a:r>
              <a:rPr lang="ar" sz="1800" dirty="0">
                <a:latin typeface="Helvetica" pitchFamily="2" charset="0"/>
                <a:hlinkClick r:id="rId2"/>
              </a:rPr>
              <a:t>REVIVE@dbhds.virginia.gov</a:t>
            </a:r>
            <a:endParaRPr lang="ar" sz="1800" dirty="0">
              <a:latin typeface="Helvetica" pitchFamily="2" charset="0"/>
            </a:endParaRPr>
          </a:p>
        </p:txBody>
      </p:sp>
      <p:pic>
        <p:nvPicPr>
          <p:cNvPr id="10" name="Picture 9">
            <a:extLst>
              <a:ext uri="{FF2B5EF4-FFF2-40B4-BE49-F238E27FC236}">
                <a16:creationId xmlns:a16="http://schemas.microsoft.com/office/drawing/2014/main" id="{A3B1146F-BA44-4F93-BC91-A51C4F579D52}"/>
              </a:ext>
            </a:extLst>
          </p:cNvPr>
          <p:cNvPicPr>
            <a:picLocks noChangeAspect="1"/>
          </p:cNvPicPr>
          <p:nvPr/>
        </p:nvPicPr>
        <p:blipFill>
          <a:blip r:embed="rId3"/>
          <a:stretch>
            <a:fillRect/>
          </a:stretch>
        </p:blipFill>
        <p:spPr>
          <a:xfrm>
            <a:off x="8986084" y="445501"/>
            <a:ext cx="1524132" cy="493819"/>
          </a:xfrm>
          <a:prstGeom prst="rect">
            <a:avLst/>
          </a:prstGeom>
        </p:spPr>
      </p:pic>
      <p:pic>
        <p:nvPicPr>
          <p:cNvPr id="4" name="Picture 3">
            <a:extLst>
              <a:ext uri="{FF2B5EF4-FFF2-40B4-BE49-F238E27FC236}">
                <a16:creationId xmlns:a16="http://schemas.microsoft.com/office/drawing/2014/main" id="{1B73112C-4DC4-6F78-6A06-3105D94676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09853" y="2958985"/>
            <a:ext cx="3408939" cy="3128582"/>
          </a:xfrm>
          <a:prstGeom prst="rect">
            <a:avLst/>
          </a:prstGeom>
        </p:spPr>
      </p:pic>
      <p:pic>
        <p:nvPicPr>
          <p:cNvPr id="5" name="Picture 4">
            <a:extLst>
              <a:ext uri="{FF2B5EF4-FFF2-40B4-BE49-F238E27FC236}">
                <a16:creationId xmlns:a16="http://schemas.microsoft.com/office/drawing/2014/main" id="{E1A7897E-D6FA-CEC1-3C8C-5FFFE1A5AF2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1900" y="2959516"/>
            <a:ext cx="3522795" cy="3127519"/>
          </a:xfrm>
          <a:prstGeom prst="rect">
            <a:avLst/>
          </a:prstGeom>
        </p:spPr>
      </p:pic>
      <p:pic>
        <p:nvPicPr>
          <p:cNvPr id="8" name="Picture 7">
            <a:extLst>
              <a:ext uri="{FF2B5EF4-FFF2-40B4-BE49-F238E27FC236}">
                <a16:creationId xmlns:a16="http://schemas.microsoft.com/office/drawing/2014/main" id="{7ED25284-D69F-3932-EA5C-F6505C016CE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957805" y="2960048"/>
            <a:ext cx="3408938" cy="3127519"/>
          </a:xfrm>
          <a:prstGeom prst="rect">
            <a:avLst/>
          </a:prstGeom>
        </p:spPr>
      </p:pic>
      <p:sp>
        <p:nvSpPr>
          <p:cNvPr id="11" name="文本框 3">
            <a:extLst>
              <a:ext uri="{FF2B5EF4-FFF2-40B4-BE49-F238E27FC236}">
                <a16:creationId xmlns:a16="http://schemas.microsoft.com/office/drawing/2014/main" id="{275527C1-B40E-6ED0-9FF3-FBC349EBE6DF}"/>
              </a:ext>
            </a:extLst>
          </p:cNvPr>
          <p:cNvSpPr txBox="1"/>
          <p:nvPr/>
        </p:nvSpPr>
        <p:spPr>
          <a:xfrm>
            <a:off x="7509853" y="3333675"/>
            <a:ext cx="3388969" cy="338554"/>
          </a:xfrm>
          <a:prstGeom prst="rect">
            <a:avLst/>
          </a:prstGeom>
          <a:noFill/>
        </p:spPr>
        <p:txBody>
          <a:bodyPr wrap="square" rtlCol="0">
            <a:spAutoFit/>
          </a:bodyPr>
          <a:lstStyle/>
          <a:p>
            <a:pPr algn="ctr" rtl="1"/>
            <a:r>
              <a:rPr lang="ar" altLang="zh-CN" sz="1600" b="1" dirty="0">
                <a:solidFill>
                  <a:schemeClr val="bg1"/>
                </a:solidFill>
                <a:latin typeface="Calibri" panose="020F0502020204030204" pitchFamily="34" charset="0"/>
                <a:cs typeface="Calibri" panose="020F0502020204030204" pitchFamily="34" charset="0"/>
              </a:rPr>
              <a:t>REVIVE! نموذج تقييم التدريب</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488442A6-FE20-2C4F-DF51-3F5867FC55CF}"/>
              </a:ext>
            </a:extLst>
          </p:cNvPr>
          <p:cNvSpPr txBox="1"/>
          <p:nvPr/>
        </p:nvSpPr>
        <p:spPr>
          <a:xfrm>
            <a:off x="3977774" y="3333675"/>
            <a:ext cx="3388969" cy="338554"/>
          </a:xfrm>
          <a:prstGeom prst="rect">
            <a:avLst/>
          </a:prstGeom>
          <a:noFill/>
        </p:spPr>
        <p:txBody>
          <a:bodyPr wrap="square" rtlCol="0">
            <a:spAutoFit/>
          </a:bodyPr>
          <a:lstStyle/>
          <a:p>
            <a:pPr algn="ctr" rtl="1"/>
            <a:r>
              <a:rPr lang="ar" altLang="zh-CN" sz="1600" b="1" dirty="0">
                <a:solidFill>
                  <a:schemeClr val="bg1"/>
                </a:solidFill>
                <a:latin typeface="Calibri" panose="020F0502020204030204" pitchFamily="34" charset="0"/>
                <a:cs typeface="Calibri" panose="020F0502020204030204" pitchFamily="34" charset="0"/>
              </a:rPr>
              <a:t>REVIVE! تسجيل المسعف غير المحترف</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4" name="文本框 14">
            <a:extLst>
              <a:ext uri="{FF2B5EF4-FFF2-40B4-BE49-F238E27FC236}">
                <a16:creationId xmlns:a16="http://schemas.microsoft.com/office/drawing/2014/main" id="{6EE3DB5D-9B12-8115-4B2B-D6C1A0B12886}"/>
              </a:ext>
            </a:extLst>
          </p:cNvPr>
          <p:cNvSpPr txBox="1"/>
          <p:nvPr/>
        </p:nvSpPr>
        <p:spPr>
          <a:xfrm>
            <a:off x="291900" y="3333675"/>
            <a:ext cx="3514391" cy="338554"/>
          </a:xfrm>
          <a:prstGeom prst="rect">
            <a:avLst/>
          </a:prstGeom>
          <a:noFill/>
        </p:spPr>
        <p:txBody>
          <a:bodyPr wrap="square" rtlCol="0">
            <a:spAutoFit/>
          </a:bodyPr>
          <a:lstStyle/>
          <a:p>
            <a:pPr algn="ctr" rtl="1"/>
            <a:r>
              <a:rPr lang="ar" altLang="zh-CN" sz="1600" b="1" dirty="0">
                <a:solidFill>
                  <a:schemeClr val="bg1"/>
                </a:solidFill>
                <a:latin typeface="Calibri" panose="020F0502020204030204" pitchFamily="34" charset="0"/>
                <a:cs typeface="Calibri" panose="020F0502020204030204" pitchFamily="34" charset="0"/>
              </a:rPr>
              <a:t>REVIVE! طلب شهادة</a:t>
            </a:r>
            <a:endParaRPr lang="zh-CN" altLang="en-US" sz="1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99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57200" y="1084263"/>
            <a:ext cx="10515600" cy="847280"/>
          </a:xfrm>
          <a:solidFill>
            <a:schemeClr val="accent1"/>
          </a:solidFill>
        </p:spPr>
        <p:txBody>
          <a:bodyPr/>
          <a:lstStyle/>
          <a:p>
            <a:pPr algn="l" rtl="1"/>
            <a:r>
              <a:rPr lang="ar" b="1" dirty="0">
                <a:solidFill>
                  <a:schemeClr val="accent2"/>
                </a:solidFill>
                <a:effectLst>
                  <a:outerShdw blurRad="38100" dist="38100" dir="2700000" algn="tl">
                    <a:srgbClr val="000000">
                      <a:alpha val="43137"/>
                    </a:srgbClr>
                  </a:outerShdw>
                </a:effectLst>
              </a:rPr>
              <a:t>Nuggets</a:t>
            </a:r>
          </a:p>
        </p:txBody>
      </p:sp>
      <p:pic>
        <p:nvPicPr>
          <p:cNvPr id="7" name="Online Media 6" title="Nuggets">
            <a:hlinkClick r:id="" action="ppaction://media"/>
            <a:extLst>
              <a:ext uri="{FF2B5EF4-FFF2-40B4-BE49-F238E27FC236}">
                <a16:creationId xmlns:a16="http://schemas.microsoft.com/office/drawing/2014/main" id="{032CD63F-4F7C-474A-A102-D4591EA64762}"/>
              </a:ext>
            </a:extLst>
          </p:cNvPr>
          <p:cNvPicPr>
            <a:picLocks noGrp="1" noRot="1" noChangeAspect="1"/>
          </p:cNvPicPr>
          <p:nvPr>
            <p:ph idx="1"/>
            <a:videoFile r:link="rId1"/>
          </p:nvPr>
        </p:nvPicPr>
        <p:blipFill>
          <a:blip r:embed="rId3"/>
          <a:stretch>
            <a:fillRect/>
          </a:stretch>
        </p:blipFill>
        <p:spPr>
          <a:xfrm>
            <a:off x="2452099" y="1993900"/>
            <a:ext cx="7287802" cy="4117529"/>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5</a:t>
            </a:fld>
            <a:endParaRPr lang="ar"/>
          </a:p>
        </p:txBody>
      </p:sp>
      <p:sp>
        <p:nvSpPr>
          <p:cNvPr id="9" name="TextBox 8">
            <a:extLst>
              <a:ext uri="{FF2B5EF4-FFF2-40B4-BE49-F238E27FC236}">
                <a16:creationId xmlns:a16="http://schemas.microsoft.com/office/drawing/2014/main" id="{C68760FC-8247-4770-9869-A6F52867AFED}"/>
              </a:ext>
            </a:extLst>
          </p:cNvPr>
          <p:cNvSpPr txBox="1"/>
          <p:nvPr/>
        </p:nvSpPr>
        <p:spPr>
          <a:xfrm>
            <a:off x="8437231" y="5912176"/>
            <a:ext cx="2621838" cy="261610"/>
          </a:xfrm>
          <a:prstGeom prst="rect">
            <a:avLst/>
          </a:prstGeom>
          <a:noFill/>
        </p:spPr>
        <p:txBody>
          <a:bodyPr wrap="square" rtlCol="0">
            <a:spAutoFit/>
          </a:bodyPr>
          <a:lstStyle/>
          <a:p>
            <a:pPr rtl="1"/>
            <a:r>
              <a:rPr lang="ar" sz="1100" dirty="0">
                <a:hlinkClick r:id="rId4"/>
              </a:rPr>
              <a:t>https://youtu.be/HUngLgGRJpo</a:t>
            </a:r>
            <a:endParaRPr lang="ar" sz="1100" dirty="0"/>
          </a:p>
        </p:txBody>
      </p:sp>
      <p:pic>
        <p:nvPicPr>
          <p:cNvPr id="11" name="Picture 10">
            <a:extLst>
              <a:ext uri="{FF2B5EF4-FFF2-40B4-BE49-F238E27FC236}">
                <a16:creationId xmlns:a16="http://schemas.microsoft.com/office/drawing/2014/main" id="{698ABF0D-F2E9-4919-90DC-C3FA3113FA4A}"/>
              </a:ext>
            </a:extLst>
          </p:cNvPr>
          <p:cNvPicPr>
            <a:picLocks noChangeAspect="1"/>
          </p:cNvPicPr>
          <p:nvPr/>
        </p:nvPicPr>
        <p:blipFill>
          <a:blip r:embed="rId5"/>
          <a:stretch>
            <a:fillRect/>
          </a:stretch>
        </p:blipFill>
        <p:spPr>
          <a:xfrm>
            <a:off x="8986084" y="416933"/>
            <a:ext cx="1524132" cy="493819"/>
          </a:xfrm>
          <a:prstGeom prst="rect">
            <a:avLst/>
          </a:prstGeom>
        </p:spPr>
      </p:pic>
    </p:spTree>
    <p:extLst>
      <p:ext uri="{BB962C8B-B14F-4D97-AF65-F5344CB8AC3E}">
        <p14:creationId xmlns:p14="http://schemas.microsoft.com/office/powerpoint/2010/main" val="204319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539CCB99-3ACF-4B18-A557-11E02C3B7844}"/>
              </a:ext>
            </a:extLst>
          </p:cNvPr>
          <p:cNvSpPr/>
          <p:nvPr/>
        </p:nvSpPr>
        <p:spPr>
          <a:xfrm>
            <a:off x="7822623" y="1746894"/>
            <a:ext cx="3538662" cy="3364211"/>
          </a:xfrm>
          <a:prstGeom prst="flowChartConnector">
            <a:avLst/>
          </a:prstGeom>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
          </a:p>
        </p:txBody>
      </p:sp>
      <p:sp>
        <p:nvSpPr>
          <p:cNvPr id="3" name="Content Placeholder 2">
            <a:extLst>
              <a:ext uri="{FF2B5EF4-FFF2-40B4-BE49-F238E27FC236}">
                <a16:creationId xmlns:a16="http://schemas.microsoft.com/office/drawing/2014/main" id="{BA5F992E-AA68-4012-B4D8-5C367661C672}"/>
              </a:ext>
            </a:extLst>
          </p:cNvPr>
          <p:cNvSpPr>
            <a:spLocks noGrp="1"/>
          </p:cNvSpPr>
          <p:nvPr>
            <p:ph idx="1"/>
          </p:nvPr>
        </p:nvSpPr>
        <p:spPr>
          <a:xfrm>
            <a:off x="7882155" y="2405626"/>
            <a:ext cx="3419598" cy="2046746"/>
          </a:xfrm>
        </p:spPr>
        <p:txBody>
          <a:bodyPr anchor="ctr">
            <a:normAutofit/>
          </a:bodyPr>
          <a:lstStyle/>
          <a:p>
            <a:pPr marL="0" indent="0" algn="ctr" rtl="1">
              <a:buNone/>
            </a:pPr>
            <a:r>
              <a:rPr lang="ar" sz="4800" b="1" dirty="0">
                <a:ln w="22225">
                  <a:solidFill>
                    <a:schemeClr val="accent2">
                      <a:lumMod val="75000"/>
                    </a:schemeClr>
                  </a:solidFill>
                  <a:prstDash val="solid"/>
                </a:ln>
                <a:solidFill>
                  <a:schemeClr val="bg1"/>
                </a:solidFill>
              </a:rPr>
              <a:t>المواد الأفيونية</a:t>
            </a:r>
            <a:endParaRPr lang="ar" sz="2800" b="1" spc="50" dirty="0">
              <a:ln w="9525" cmpd="sng">
                <a:solidFill>
                  <a:schemeClr val="accent2">
                    <a:lumMod val="75000"/>
                  </a:schemeClr>
                </a:solidFill>
                <a:prstDash val="solid"/>
              </a:ln>
              <a:solidFill>
                <a:schemeClr val="bg1"/>
              </a:solidFill>
              <a:effectLst>
                <a:glow rad="38100">
                  <a:schemeClr val="accent1">
                    <a:alpha val="40000"/>
                  </a:schemeClr>
                </a:glow>
              </a:effectLst>
            </a:endParaRPr>
          </a:p>
        </p:txBody>
      </p:sp>
      <p:sp>
        <p:nvSpPr>
          <p:cNvPr id="4" name="Text Placeholder 3">
            <a:extLst>
              <a:ext uri="{FF2B5EF4-FFF2-40B4-BE49-F238E27FC236}">
                <a16:creationId xmlns:a16="http://schemas.microsoft.com/office/drawing/2014/main" id="{F207ED3C-C473-470C-847D-DCC9C6F2B565}"/>
              </a:ext>
            </a:extLst>
          </p:cNvPr>
          <p:cNvSpPr>
            <a:spLocks noGrp="1"/>
          </p:cNvSpPr>
          <p:nvPr>
            <p:ph type="body" sz="half" idx="2"/>
          </p:nvPr>
        </p:nvSpPr>
        <p:spPr>
          <a:xfrm>
            <a:off x="595883" y="2405626"/>
            <a:ext cx="6779215" cy="2803937"/>
          </a:xfrm>
        </p:spPr>
        <p:txBody>
          <a:bodyPr>
            <a:normAutofit/>
          </a:bodyPr>
          <a:lstStyle/>
          <a:p>
            <a:pPr algn="r" rtl="1">
              <a:lnSpc>
                <a:spcPct val="110000"/>
              </a:lnSpc>
            </a:pPr>
            <a:r>
              <a:rPr lang="ar" sz="2400" b="1" i="1" dirty="0">
                <a:solidFill>
                  <a:schemeClr val="accent2">
                    <a:lumMod val="75000"/>
                  </a:schemeClr>
                </a:solidFill>
              </a:rPr>
              <a:t>المواد الأفيونية</a:t>
            </a:r>
            <a:r>
              <a:rPr lang="ar" sz="2000" dirty="0">
                <a:solidFill>
                  <a:schemeClr val="accent2">
                    <a:lumMod val="75000"/>
                  </a:schemeClr>
                </a:solidFill>
              </a:rPr>
              <a:t> (تسمى أحيانًا المخدرات) هي فئة من العقاقير وهي مواد كيميائية — طبيعية أو اصطناعية — تتفاعل مع الخلايا العصبية التي لديها القدرة على تقليل الشعور بالألم. وعادةً ما يصف مقدمو الرعاية الصحية المواد الأفيونية للتعامل مع الألم المعتدل إلى الشديد.</a:t>
            </a:r>
          </a:p>
        </p:txBody>
      </p:sp>
      <p:sp>
        <p:nvSpPr>
          <p:cNvPr id="7" name="Slide Number Placeholder 6">
            <a:extLst>
              <a:ext uri="{FF2B5EF4-FFF2-40B4-BE49-F238E27FC236}">
                <a16:creationId xmlns:a16="http://schemas.microsoft.com/office/drawing/2014/main" id="{A843370F-B25C-4B66-9052-4DDBAEC5FD9E}"/>
              </a:ext>
            </a:extLst>
          </p:cNvPr>
          <p:cNvSpPr>
            <a:spLocks noGrp="1"/>
          </p:cNvSpPr>
          <p:nvPr>
            <p:ph type="sldNum" sz="quarter" idx="12"/>
          </p:nvPr>
        </p:nvSpPr>
        <p:spPr>
          <a:xfrm>
            <a:off x="277091" y="6173786"/>
            <a:ext cx="10233125" cy="365125"/>
          </a:xfrm>
        </p:spPr>
        <p:txBody>
          <a:bodyPr/>
          <a:lstStyle/>
          <a:p>
            <a:pPr algn="l"/>
            <a:fld id="{5874D6C6-B3A5-4F2C-A6BF-E3D57C3A1219}" type="slidenum">
              <a:rPr lang="en-US" smtClean="0"/>
              <a:pPr algn="l"/>
              <a:t>6</a:t>
            </a:fld>
            <a:endParaRPr lang="ar" dirty="0"/>
          </a:p>
        </p:txBody>
      </p:sp>
      <p:pic>
        <p:nvPicPr>
          <p:cNvPr id="2" name="Picture 1">
            <a:extLst>
              <a:ext uri="{FF2B5EF4-FFF2-40B4-BE49-F238E27FC236}">
                <a16:creationId xmlns:a16="http://schemas.microsoft.com/office/drawing/2014/main" id="{7BBB4D81-1FA6-4D4C-AA7C-2144057FD4E5}"/>
              </a:ext>
            </a:extLst>
          </p:cNvPr>
          <p:cNvPicPr>
            <a:picLocks noChangeAspect="1"/>
          </p:cNvPicPr>
          <p:nvPr/>
        </p:nvPicPr>
        <p:blipFill>
          <a:blip r:embed="rId2"/>
          <a:stretch>
            <a:fillRect/>
          </a:stretch>
        </p:blipFill>
        <p:spPr>
          <a:xfrm>
            <a:off x="8986084" y="464057"/>
            <a:ext cx="1524132" cy="493819"/>
          </a:xfrm>
          <a:prstGeom prst="rect">
            <a:avLst/>
          </a:prstGeom>
        </p:spPr>
      </p:pic>
    </p:spTree>
    <p:extLst>
      <p:ext uri="{BB962C8B-B14F-4D97-AF65-F5344CB8AC3E}">
        <p14:creationId xmlns:p14="http://schemas.microsoft.com/office/powerpoint/2010/main" val="399894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7</a:t>
            </a:fld>
            <a:endParaRPr lang="en-US"/>
          </a:p>
        </p:txBody>
      </p:sp>
      <p:pic>
        <p:nvPicPr>
          <p:cNvPr id="7" name="Picture 6">
            <a:extLst>
              <a:ext uri="{FF2B5EF4-FFF2-40B4-BE49-F238E27FC236}">
                <a16:creationId xmlns:a16="http://schemas.microsoft.com/office/drawing/2014/main" id="{694C2DF9-7E52-4E6B-A84F-F12517260E6A}"/>
              </a:ext>
            </a:extLst>
          </p:cNvPr>
          <p:cNvPicPr>
            <a:picLocks noChangeAspect="1"/>
          </p:cNvPicPr>
          <p:nvPr/>
        </p:nvPicPr>
        <p:blipFill>
          <a:blip r:embed="rId2"/>
          <a:stretch>
            <a:fillRect/>
          </a:stretch>
        </p:blipFill>
        <p:spPr>
          <a:xfrm>
            <a:off x="801383" y="1140431"/>
            <a:ext cx="9894015" cy="4859677"/>
          </a:xfrm>
          <a:prstGeom prst="rect">
            <a:avLst/>
          </a:prstGeom>
        </p:spPr>
      </p:pic>
      <p:pic>
        <p:nvPicPr>
          <p:cNvPr id="4" name="Picture 3">
            <a:extLst>
              <a:ext uri="{FF2B5EF4-FFF2-40B4-BE49-F238E27FC236}">
                <a16:creationId xmlns:a16="http://schemas.microsoft.com/office/drawing/2014/main" id="{8E4A680D-8E2B-4365-90ED-88BEFBD058CE}"/>
              </a:ext>
            </a:extLst>
          </p:cNvPr>
          <p:cNvPicPr>
            <a:picLocks noChangeAspect="1"/>
          </p:cNvPicPr>
          <p:nvPr/>
        </p:nvPicPr>
        <p:blipFill>
          <a:blip r:embed="rId3"/>
          <a:stretch>
            <a:fillRect/>
          </a:stretch>
        </p:blipFill>
        <p:spPr>
          <a:xfrm>
            <a:off x="8986084" y="472934"/>
            <a:ext cx="1524132" cy="493819"/>
          </a:xfrm>
          <a:prstGeom prst="rect">
            <a:avLst/>
          </a:prstGeom>
        </p:spPr>
      </p:pic>
      <p:pic>
        <p:nvPicPr>
          <p:cNvPr id="2" name="Picture 1">
            <a:extLst>
              <a:ext uri="{FF2B5EF4-FFF2-40B4-BE49-F238E27FC236}">
                <a16:creationId xmlns:a16="http://schemas.microsoft.com/office/drawing/2014/main" id="{AB2B3ACC-01D7-128C-FEE5-FF2D586EA1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3113" y="1140431"/>
            <a:ext cx="9690554" cy="4859677"/>
          </a:xfrm>
          <a:prstGeom prst="rect">
            <a:avLst/>
          </a:prstGeom>
        </p:spPr>
      </p:pic>
      <p:sp>
        <p:nvSpPr>
          <p:cNvPr id="3" name="文本框 1">
            <a:extLst>
              <a:ext uri="{FF2B5EF4-FFF2-40B4-BE49-F238E27FC236}">
                <a16:creationId xmlns:a16="http://schemas.microsoft.com/office/drawing/2014/main" id="{00AAF77C-D65A-D92F-C82F-856353B77CE9}"/>
              </a:ext>
            </a:extLst>
          </p:cNvPr>
          <p:cNvSpPr txBox="1"/>
          <p:nvPr/>
        </p:nvSpPr>
        <p:spPr>
          <a:xfrm>
            <a:off x="3789680" y="1635760"/>
            <a:ext cx="6304280" cy="830997"/>
          </a:xfrm>
          <a:prstGeom prst="rect">
            <a:avLst/>
          </a:prstGeom>
          <a:noFill/>
        </p:spPr>
        <p:txBody>
          <a:bodyPr wrap="square" rtlCol="0">
            <a:spAutoFit/>
          </a:bodyPr>
          <a:lstStyle/>
          <a:p>
            <a:pPr algn="r" rtl="1"/>
            <a:r>
              <a:rPr lang="ar" altLang="zh-CN" sz="4800" b="1" dirty="0">
                <a:solidFill>
                  <a:srgbClr val="1ECFCA"/>
                </a:solidFill>
                <a:latin typeface="Helvetica" panose="020B0604020202020204" pitchFamily="34" charset="0"/>
                <a:cs typeface="Helvetica" panose="020B0604020202020204" pitchFamily="34" charset="0"/>
              </a:rPr>
              <a:t>ما هي المادة الأفيونية؟</a:t>
            </a:r>
            <a:endParaRPr lang="zh-CN" altLang="en-US" sz="4800" b="1" dirty="0">
              <a:solidFill>
                <a:srgbClr val="1ECFCA"/>
              </a:solidFill>
              <a:latin typeface="Helvetica" panose="020B0604020202020204" pitchFamily="34" charset="0"/>
              <a:cs typeface="Helvetica" panose="020B0604020202020204" pitchFamily="34" charset="0"/>
            </a:endParaRPr>
          </a:p>
        </p:txBody>
      </p:sp>
      <p:sp>
        <p:nvSpPr>
          <p:cNvPr id="5" name="文本框 7">
            <a:extLst>
              <a:ext uri="{FF2B5EF4-FFF2-40B4-BE49-F238E27FC236}">
                <a16:creationId xmlns:a16="http://schemas.microsoft.com/office/drawing/2014/main" id="{3E54D69C-2247-1EBA-1D84-7FEDAA268E4D}"/>
              </a:ext>
            </a:extLst>
          </p:cNvPr>
          <p:cNvSpPr txBox="1"/>
          <p:nvPr/>
        </p:nvSpPr>
        <p:spPr>
          <a:xfrm>
            <a:off x="3804920" y="2450668"/>
            <a:ext cx="6304280" cy="2577629"/>
          </a:xfrm>
          <a:prstGeom prst="rect">
            <a:avLst/>
          </a:prstGeom>
          <a:noFill/>
        </p:spPr>
        <p:txBody>
          <a:bodyPr wrap="square" rtlCol="0">
            <a:spAutoFit/>
          </a:bodyPr>
          <a:lstStyle/>
          <a:p>
            <a:pPr algn="r" rtl="1">
              <a:spcAft>
                <a:spcPts val="700"/>
              </a:spcAft>
            </a:pPr>
            <a:r>
              <a:rPr lang="ar" altLang="zh-CN" sz="2400" dirty="0">
                <a:solidFill>
                  <a:schemeClr val="bg1"/>
                </a:solidFill>
                <a:latin typeface="Calibri" panose="020F0502020204030204" pitchFamily="34" charset="0"/>
                <a:cs typeface="Calibri" panose="020F0502020204030204" pitchFamily="34" charset="0"/>
              </a:rPr>
              <a:t>المواد الأفيونية هي فئة من العقاقير تشمل:</a:t>
            </a:r>
          </a:p>
          <a:p>
            <a:pPr marL="216000" indent="-216000" algn="r" rtl="1">
              <a:spcAft>
                <a:spcPts val="700"/>
              </a:spcAft>
              <a:buClr>
                <a:srgbClr val="FFC000"/>
              </a:buClr>
              <a:buFontTx/>
              <a:buChar char="•"/>
            </a:pPr>
            <a:r>
              <a:rPr lang="ar" altLang="zh-CN" sz="2400" dirty="0">
                <a:solidFill>
                  <a:schemeClr val="bg1"/>
                </a:solidFill>
                <a:latin typeface="Calibri" panose="020F0502020204030204" pitchFamily="34" charset="0"/>
                <a:cs typeface="Calibri" panose="020F0502020204030204" pitchFamily="34" charset="0"/>
              </a:rPr>
              <a:t>الهيروين</a:t>
            </a:r>
          </a:p>
          <a:p>
            <a:pPr marL="216000" indent="-216000" algn="r" rtl="1">
              <a:spcAft>
                <a:spcPts val="700"/>
              </a:spcAft>
              <a:buClr>
                <a:srgbClr val="FFC000"/>
              </a:buClr>
              <a:buFontTx/>
              <a:buChar char="•"/>
            </a:pPr>
            <a:r>
              <a:rPr lang="ar" altLang="zh-CN" sz="2400" dirty="0">
                <a:solidFill>
                  <a:schemeClr val="bg1"/>
                </a:solidFill>
                <a:latin typeface="Calibri" panose="020F0502020204030204" pitchFamily="34" charset="0"/>
                <a:cs typeface="Calibri" panose="020F0502020204030204" pitchFamily="34" charset="0"/>
              </a:rPr>
              <a:t>المواد الأفيونية الاصطناعية </a:t>
            </a:r>
            <a:r>
              <a:rPr lang="ar" altLang="zh-CN" sz="2400" i="1" dirty="0">
                <a:solidFill>
                  <a:srgbClr val="DDE6EF"/>
                </a:solidFill>
                <a:latin typeface="Calibri Light" panose="020F0302020204030204" pitchFamily="34" charset="0"/>
                <a:cs typeface="Calibri Light" panose="020F0302020204030204" pitchFamily="34" charset="0"/>
              </a:rPr>
              <a:t>(مثل الفنتانيل)</a:t>
            </a:r>
          </a:p>
          <a:p>
            <a:pPr marL="216000" indent="-216000" algn="r" rtl="1">
              <a:spcAft>
                <a:spcPts val="700"/>
              </a:spcAft>
              <a:buClr>
                <a:srgbClr val="FFC000"/>
              </a:buClr>
              <a:buFontTx/>
              <a:buChar char="•"/>
            </a:pPr>
            <a:r>
              <a:rPr lang="ar" altLang="zh-CN" sz="2400" dirty="0">
                <a:solidFill>
                  <a:schemeClr val="bg1"/>
                </a:solidFill>
                <a:latin typeface="Calibri" panose="020F0502020204030204" pitchFamily="34" charset="0"/>
                <a:cs typeface="Calibri" panose="020F0502020204030204" pitchFamily="34" charset="0"/>
              </a:rPr>
              <a:t>مسكنات الألم المتوفرة بشكل قانوني بوصفة طبية </a:t>
            </a:r>
            <a:br>
              <a:rPr lang="en-US" altLang="zh-CN" sz="2400" dirty="0">
                <a:solidFill>
                  <a:schemeClr val="bg1"/>
                </a:solidFill>
                <a:latin typeface="Calibri" panose="020F0502020204030204" pitchFamily="34" charset="0"/>
                <a:cs typeface="Calibri" panose="020F0502020204030204" pitchFamily="34" charset="0"/>
              </a:rPr>
            </a:br>
            <a:r>
              <a:rPr lang="ar" altLang="zh-CN" sz="2400" i="1" dirty="0">
                <a:solidFill>
                  <a:srgbClr val="DDE6EF"/>
                </a:solidFill>
                <a:latin typeface="Calibri Light" panose="020F0302020204030204" pitchFamily="34" charset="0"/>
                <a:cs typeface="Calibri Light" panose="020F0302020204030204" pitchFamily="34" charset="0"/>
              </a:rPr>
              <a:t>(مثل أوكسيكودون (</a:t>
            </a:r>
            <a:r>
              <a:rPr lang="ar" altLang="zh-CN" sz="2400" i="1" dirty="0">
                <a:solidFill>
                  <a:srgbClr val="DDE6EF"/>
                </a:solidFill>
                <a:latin typeface="Calibri" panose="020F0502020204030204" pitchFamily="34" charset="0"/>
                <a:cs typeface="Calibri" panose="020F0502020204030204" pitchFamily="34" charset="0"/>
              </a:rPr>
              <a:t>®</a:t>
            </a:r>
            <a:r>
              <a:rPr lang="ar" altLang="zh-CN" sz="2400" i="1" dirty="0">
                <a:solidFill>
                  <a:srgbClr val="DDE6EF"/>
                </a:solidFill>
                <a:latin typeface="Calibri Light" panose="020F0302020204030204" pitchFamily="34" charset="0"/>
                <a:cs typeface="Calibri Light" panose="020F0302020204030204" pitchFamily="34" charset="0"/>
              </a:rPr>
              <a:t>OxyC0ntin)، هيدروكودون (</a:t>
            </a:r>
            <a:r>
              <a:rPr lang="ar" altLang="zh-CN" sz="2400" i="1" dirty="0">
                <a:solidFill>
                  <a:srgbClr val="DDE6EF"/>
                </a:solidFill>
                <a:latin typeface="Calibri" panose="020F0502020204030204" pitchFamily="34" charset="0"/>
                <a:cs typeface="Calibri" panose="020F0502020204030204" pitchFamily="34" charset="0"/>
              </a:rPr>
              <a:t>®</a:t>
            </a:r>
            <a:r>
              <a:rPr lang="ar" altLang="zh-CN" sz="2400" i="1" dirty="0">
                <a:solidFill>
                  <a:srgbClr val="DDE6EF"/>
                </a:solidFill>
                <a:latin typeface="Calibri Light" panose="020F0302020204030204" pitchFamily="34" charset="0"/>
                <a:cs typeface="Calibri Light" panose="020F0302020204030204" pitchFamily="34" charset="0"/>
              </a:rPr>
              <a:t>Vicodin)، مورفين، وما إلى ذلك.)</a:t>
            </a:r>
            <a:endParaRPr lang="zh-CN" altLang="en-US" sz="2400" i="1" dirty="0">
              <a:solidFill>
                <a:srgbClr val="DDE6EF"/>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9934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rot="16200000">
            <a:off x="-1824438" y="3272219"/>
            <a:ext cx="4998718" cy="570518"/>
          </a:xfrm>
        </p:spPr>
        <p:txBody>
          <a:bodyPr>
            <a:normAutofit fontScale="90000"/>
          </a:bodyPr>
          <a:lstStyle/>
          <a:p>
            <a:pPr rtl="1"/>
            <a:r>
              <a:rPr lang="ar" b="1" dirty="0"/>
              <a:t>المواد الأفيونية الشائعة</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8</a:t>
            </a:fld>
            <a:endParaRPr lang="ar"/>
          </a:p>
        </p:txBody>
      </p:sp>
      <p:pic>
        <p:nvPicPr>
          <p:cNvPr id="5" name="Picture 4">
            <a:extLst>
              <a:ext uri="{FF2B5EF4-FFF2-40B4-BE49-F238E27FC236}">
                <a16:creationId xmlns:a16="http://schemas.microsoft.com/office/drawing/2014/main" id="{D926B753-8149-4CDC-96F1-8B12EE5098B5}"/>
              </a:ext>
            </a:extLst>
          </p:cNvPr>
          <p:cNvPicPr>
            <a:picLocks noChangeAspect="1"/>
          </p:cNvPicPr>
          <p:nvPr/>
        </p:nvPicPr>
        <p:blipFill>
          <a:blip r:embed="rId2"/>
          <a:stretch>
            <a:fillRect/>
          </a:stretch>
        </p:blipFill>
        <p:spPr>
          <a:xfrm>
            <a:off x="8986084" y="437301"/>
            <a:ext cx="1524132" cy="493819"/>
          </a:xfrm>
          <a:prstGeom prst="rect">
            <a:avLst/>
          </a:prstGeom>
        </p:spPr>
      </p:pic>
      <p:graphicFrame>
        <p:nvGraphicFramePr>
          <p:cNvPr id="7" name="Content Placeholder 6">
            <a:extLst>
              <a:ext uri="{FF2B5EF4-FFF2-40B4-BE49-F238E27FC236}">
                <a16:creationId xmlns:a16="http://schemas.microsoft.com/office/drawing/2014/main" id="{22264442-2040-E320-B6F2-90F7E38118A7}"/>
              </a:ext>
            </a:extLst>
          </p:cNvPr>
          <p:cNvGraphicFramePr>
            <a:graphicFrameLocks noGrp="1"/>
          </p:cNvGraphicFramePr>
          <p:nvPr>
            <p:ph idx="1"/>
            <p:extLst>
              <p:ext uri="{D42A27DB-BD31-4B8C-83A1-F6EECF244321}">
                <p14:modId xmlns:p14="http://schemas.microsoft.com/office/powerpoint/2010/main" val="3398954217"/>
              </p:ext>
            </p:extLst>
          </p:nvPr>
        </p:nvGraphicFramePr>
        <p:xfrm>
          <a:off x="287324" y="1052900"/>
          <a:ext cx="10725668" cy="4246700"/>
        </p:xfrm>
        <a:graphic>
          <a:graphicData uri="http://schemas.openxmlformats.org/drawingml/2006/table">
            <a:tbl>
              <a:tblPr rtl="1" firstRow="1" bandRow="1">
                <a:tableStyleId>{5C22544A-7EE6-4342-B048-85BDC9FD1C3A}</a:tableStyleId>
              </a:tblPr>
              <a:tblGrid>
                <a:gridCol w="3225519">
                  <a:extLst>
                    <a:ext uri="{9D8B030D-6E8A-4147-A177-3AD203B41FA5}">
                      <a16:colId xmlns:a16="http://schemas.microsoft.com/office/drawing/2014/main" val="1856109124"/>
                    </a:ext>
                  </a:extLst>
                </a:gridCol>
                <a:gridCol w="3761044">
                  <a:extLst>
                    <a:ext uri="{9D8B030D-6E8A-4147-A177-3AD203B41FA5}">
                      <a16:colId xmlns:a16="http://schemas.microsoft.com/office/drawing/2014/main" val="395622678"/>
                    </a:ext>
                  </a:extLst>
                </a:gridCol>
                <a:gridCol w="3739105">
                  <a:extLst>
                    <a:ext uri="{9D8B030D-6E8A-4147-A177-3AD203B41FA5}">
                      <a16:colId xmlns:a16="http://schemas.microsoft.com/office/drawing/2014/main" val="2761248112"/>
                    </a:ext>
                  </a:extLst>
                </a:gridCol>
              </a:tblGrid>
              <a:tr h="494546">
                <a:tc>
                  <a:txBody>
                    <a:bodyPr/>
                    <a:lstStyle/>
                    <a:p>
                      <a:pPr marL="0" marR="0" algn="r" rtl="0">
                        <a:lnSpc>
                          <a:spcPct val="107000"/>
                        </a:lnSpc>
                        <a:spcBef>
                          <a:spcPts val="0"/>
                        </a:spcBef>
                        <a:spcAft>
                          <a:spcPts val="800"/>
                        </a:spcAft>
                      </a:pPr>
                      <a:r>
                        <a:rPr lang="en-US" sz="1800" kern="100" dirty="0" err="1">
                          <a:effectLst/>
                          <a:highlight>
                            <a:srgbClr val="6C9742"/>
                          </a:highlight>
                        </a:rPr>
                        <a:t>الاسم</a:t>
                      </a:r>
                      <a:r>
                        <a:rPr lang="en-US" sz="1800" kern="100" dirty="0">
                          <a:effectLst/>
                          <a:highlight>
                            <a:srgbClr val="6C9742"/>
                          </a:highlight>
                        </a:rPr>
                        <a:t> </a:t>
                      </a:r>
                      <a:r>
                        <a:rPr lang="en-US" sz="1800" kern="100" dirty="0" err="1">
                          <a:effectLst/>
                          <a:highlight>
                            <a:srgbClr val="6C9742"/>
                          </a:highlight>
                        </a:rPr>
                        <a:t>العلمي</a:t>
                      </a:r>
                      <a:endParaRPr lang="en-US" sz="1800" kern="100" dirty="0">
                        <a:effectLst/>
                        <a:highlight>
                          <a:srgbClr val="6C9742"/>
                        </a:highlight>
                        <a:latin typeface="Calibri" panose="020F050202020403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800" kern="100" dirty="0" err="1">
                          <a:effectLst/>
                          <a:highlight>
                            <a:srgbClr val="6C9742"/>
                          </a:highlight>
                        </a:rPr>
                        <a:t>الاسم</a:t>
                      </a:r>
                      <a:r>
                        <a:rPr lang="en-US" sz="1800" kern="100" dirty="0">
                          <a:effectLst/>
                          <a:highlight>
                            <a:srgbClr val="6C9742"/>
                          </a:highlight>
                        </a:rPr>
                        <a:t> </a:t>
                      </a:r>
                      <a:r>
                        <a:rPr lang="en-US" sz="1800" kern="100" dirty="0" err="1">
                          <a:effectLst/>
                          <a:highlight>
                            <a:srgbClr val="6C9742"/>
                          </a:highlight>
                        </a:rPr>
                        <a:t>التجاري</a:t>
                      </a:r>
                      <a:endParaRPr lang="en-US" sz="1800" kern="100" dirty="0">
                        <a:effectLst/>
                        <a:highlight>
                          <a:srgbClr val="6C9742"/>
                        </a:highlight>
                        <a:latin typeface="Calibri" panose="020F050202020403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800" kern="100" dirty="0" err="1">
                          <a:effectLst/>
                          <a:highlight>
                            <a:srgbClr val="6C9742"/>
                          </a:highlight>
                        </a:rPr>
                        <a:t>الاسم</a:t>
                      </a:r>
                      <a:r>
                        <a:rPr lang="en-US" sz="1800" kern="100" dirty="0">
                          <a:effectLst/>
                          <a:highlight>
                            <a:srgbClr val="6C9742"/>
                          </a:highlight>
                        </a:rPr>
                        <a:t> </a:t>
                      </a:r>
                      <a:r>
                        <a:rPr lang="en-US" sz="1800" kern="100" dirty="0" err="1">
                          <a:effectLst/>
                          <a:highlight>
                            <a:srgbClr val="6C9742"/>
                          </a:highlight>
                        </a:rPr>
                        <a:t>المتداول</a:t>
                      </a:r>
                      <a:endParaRPr lang="en-US" sz="1800" kern="100" dirty="0">
                        <a:effectLst/>
                        <a:highlight>
                          <a:srgbClr val="6C9742"/>
                        </a:highlight>
                        <a:latin typeface="Calibri" panose="020F050202020403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1807399256"/>
                  </a:ext>
                </a:extLst>
              </a:tr>
              <a:tr h="219295">
                <a:tc>
                  <a:txBody>
                    <a:bodyPr/>
                    <a:lstStyle/>
                    <a:p>
                      <a:pPr marL="0" marR="0" algn="r" rtl="0">
                        <a:lnSpc>
                          <a:spcPct val="107000"/>
                        </a:lnSpc>
                        <a:spcBef>
                          <a:spcPts val="0"/>
                        </a:spcBef>
                        <a:spcAft>
                          <a:spcPts val="800"/>
                        </a:spcAft>
                      </a:pPr>
                      <a:r>
                        <a:rPr lang="en-US" sz="1400" kern="100" dirty="0" err="1">
                          <a:effectLst/>
                          <a:highlight>
                            <a:srgbClr val="D4DDCF"/>
                          </a:highlight>
                          <a:latin typeface="Arial" panose="020B0604020202020204" pitchFamily="34" charset="0"/>
                          <a:cs typeface="Arial" panose="020B0604020202020204" pitchFamily="34" charset="0"/>
                        </a:rPr>
                        <a:t>هيدروكودون</a:t>
                      </a:r>
                      <a:endParaRPr lang="en-US" sz="1400" kern="100" dirty="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400" kern="100" dirty="0" err="1">
                          <a:effectLst/>
                          <a:highlight>
                            <a:srgbClr val="D4DDCF"/>
                          </a:highlight>
                          <a:latin typeface="Arial" panose="020B0604020202020204" pitchFamily="34" charset="0"/>
                          <a:cs typeface="Arial" panose="020B0604020202020204" pitchFamily="34" charset="0"/>
                        </a:rPr>
                        <a:t>لورتاب</a:t>
                      </a:r>
                      <a:r>
                        <a:rPr lang="en-US" sz="1400" kern="100" dirty="0">
                          <a:effectLst/>
                          <a:highlight>
                            <a:srgbClr val="D4DDCF"/>
                          </a:highlight>
                          <a:latin typeface="Arial" panose="020B0604020202020204" pitchFamily="34" charset="0"/>
                          <a:cs typeface="Arial" panose="020B0604020202020204" pitchFamily="34" charset="0"/>
                        </a:rPr>
                        <a:t>، </a:t>
                      </a:r>
                      <a:r>
                        <a:rPr lang="en-US" sz="1400" kern="100" dirty="0" err="1">
                          <a:effectLst/>
                          <a:highlight>
                            <a:srgbClr val="D4DDCF"/>
                          </a:highlight>
                          <a:latin typeface="Arial" panose="020B0604020202020204" pitchFamily="34" charset="0"/>
                          <a:cs typeface="Arial" panose="020B0604020202020204" pitchFamily="34" charset="0"/>
                        </a:rPr>
                        <a:t>فيكودين</a:t>
                      </a:r>
                      <a:endParaRPr lang="en-US" sz="1400" kern="100" dirty="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l" rtl="0">
                        <a:lnSpc>
                          <a:spcPct val="107000"/>
                        </a:lnSpc>
                        <a:spcBef>
                          <a:spcPts val="0"/>
                        </a:spcBef>
                        <a:spcAft>
                          <a:spcPts val="800"/>
                        </a:spcAft>
                      </a:pPr>
                      <a:r>
                        <a:rPr lang="en-US" sz="1400" kern="100" dirty="0">
                          <a:effectLst/>
                          <a:highlight>
                            <a:srgbClr val="D4DDCF"/>
                          </a:highlight>
                          <a:latin typeface="Arial" panose="020B0604020202020204" pitchFamily="34" charset="0"/>
                          <a:cs typeface="Arial" panose="020B0604020202020204" pitchFamily="34" charset="0"/>
                        </a:rPr>
                        <a:t>Hydro, Norco, </a:t>
                      </a:r>
                      <a:r>
                        <a:rPr lang="en-US" sz="1400" kern="100" dirty="0" err="1">
                          <a:effectLst/>
                          <a:highlight>
                            <a:srgbClr val="D4DDCF"/>
                          </a:highlight>
                          <a:latin typeface="Arial" panose="020B0604020202020204" pitchFamily="34" charset="0"/>
                          <a:cs typeface="Arial" panose="020B0604020202020204" pitchFamily="34" charset="0"/>
                        </a:rPr>
                        <a:t>Vikes</a:t>
                      </a:r>
                      <a:endParaRPr lang="en-US" sz="1400" kern="100" dirty="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4050000563"/>
                  </a:ext>
                </a:extLst>
              </a:tr>
              <a:tr h="219295">
                <a:tc>
                  <a:txBody>
                    <a:bodyPr/>
                    <a:lstStyle/>
                    <a:p>
                      <a:pPr marL="0" marR="0" algn="r" rtl="0">
                        <a:lnSpc>
                          <a:spcPct val="107000"/>
                        </a:lnSpc>
                        <a:spcBef>
                          <a:spcPts val="0"/>
                        </a:spcBef>
                        <a:spcAft>
                          <a:spcPts val="800"/>
                        </a:spcAft>
                      </a:pPr>
                      <a:r>
                        <a:rPr lang="en-US" sz="1400" kern="100" dirty="0" err="1">
                          <a:effectLst/>
                          <a:highlight>
                            <a:srgbClr val="EBEFE9"/>
                          </a:highlight>
                          <a:latin typeface="Arial" panose="020B0604020202020204" pitchFamily="34" charset="0"/>
                          <a:cs typeface="Arial" panose="020B0604020202020204" pitchFamily="34" charset="0"/>
                        </a:rPr>
                        <a:t>أوكسيكودون</a:t>
                      </a:r>
                      <a:endParaRPr lang="en-US" sz="1400" kern="100" dirty="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400" kern="100" dirty="0" err="1">
                          <a:effectLst/>
                          <a:highlight>
                            <a:srgbClr val="EBEFE9"/>
                          </a:highlight>
                          <a:latin typeface="Arial" panose="020B0604020202020204" pitchFamily="34" charset="0"/>
                          <a:cs typeface="Arial" panose="020B0604020202020204" pitchFamily="34" charset="0"/>
                        </a:rPr>
                        <a:t>أوكسيكونتين</a:t>
                      </a:r>
                      <a:r>
                        <a:rPr lang="en-US" sz="1400" kern="100" dirty="0">
                          <a:effectLst/>
                          <a:highlight>
                            <a:srgbClr val="EBEFE9"/>
                          </a:highlight>
                          <a:latin typeface="Arial" panose="020B0604020202020204" pitchFamily="34" charset="0"/>
                          <a:cs typeface="Arial" panose="020B0604020202020204" pitchFamily="34" charset="0"/>
                        </a:rPr>
                        <a:t>، </a:t>
                      </a:r>
                      <a:r>
                        <a:rPr lang="en-US" sz="1400" kern="100" dirty="0" err="1">
                          <a:effectLst/>
                          <a:highlight>
                            <a:srgbClr val="EBEFE9"/>
                          </a:highlight>
                          <a:latin typeface="Arial" panose="020B0604020202020204" pitchFamily="34" charset="0"/>
                          <a:cs typeface="Arial" panose="020B0604020202020204" pitchFamily="34" charset="0"/>
                        </a:rPr>
                        <a:t>بيركوسيت</a:t>
                      </a:r>
                      <a:endParaRPr lang="en-US" sz="1400" kern="100" dirty="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l" rtl="0">
                        <a:lnSpc>
                          <a:spcPct val="107000"/>
                        </a:lnSpc>
                        <a:spcBef>
                          <a:spcPts val="0"/>
                        </a:spcBef>
                        <a:spcAft>
                          <a:spcPts val="800"/>
                        </a:spcAft>
                      </a:pPr>
                      <a:r>
                        <a:rPr lang="en-US" sz="1400" kern="100" dirty="0">
                          <a:effectLst/>
                          <a:highlight>
                            <a:srgbClr val="EBEFE9"/>
                          </a:highlight>
                          <a:latin typeface="Arial" panose="020B0604020202020204" pitchFamily="34" charset="0"/>
                          <a:cs typeface="Arial" panose="020B0604020202020204" pitchFamily="34" charset="0"/>
                        </a:rPr>
                        <a:t>Ox, </a:t>
                      </a:r>
                      <a:r>
                        <a:rPr lang="en-US" sz="1400" kern="100" dirty="0" err="1">
                          <a:effectLst/>
                          <a:highlight>
                            <a:srgbClr val="EBEFE9"/>
                          </a:highlight>
                          <a:latin typeface="Arial" panose="020B0604020202020204" pitchFamily="34" charset="0"/>
                          <a:cs typeface="Arial" panose="020B0604020202020204" pitchFamily="34" charset="0"/>
                        </a:rPr>
                        <a:t>Oxys</a:t>
                      </a:r>
                      <a:r>
                        <a:rPr lang="en-US" sz="1400" kern="100" dirty="0">
                          <a:effectLst/>
                          <a:highlight>
                            <a:srgbClr val="EBEFE9"/>
                          </a:highlight>
                          <a:latin typeface="Arial" panose="020B0604020202020204" pitchFamily="34" charset="0"/>
                          <a:cs typeface="Arial" panose="020B0604020202020204" pitchFamily="34" charset="0"/>
                        </a:rPr>
                        <a:t>, </a:t>
                      </a:r>
                      <a:r>
                        <a:rPr lang="en-US" sz="1400" kern="100" dirty="0" err="1">
                          <a:effectLst/>
                          <a:highlight>
                            <a:srgbClr val="EBEFE9"/>
                          </a:highlight>
                          <a:latin typeface="Arial" panose="020B0604020202020204" pitchFamily="34" charset="0"/>
                          <a:cs typeface="Arial" panose="020B0604020202020204" pitchFamily="34" charset="0"/>
                        </a:rPr>
                        <a:t>Oxycotton</a:t>
                      </a:r>
                      <a:r>
                        <a:rPr lang="en-US" sz="1400" kern="100" dirty="0">
                          <a:effectLst/>
                          <a:highlight>
                            <a:srgbClr val="EBEFE9"/>
                          </a:highlight>
                          <a:latin typeface="Arial" panose="020B0604020202020204" pitchFamily="34" charset="0"/>
                          <a:cs typeface="Arial" panose="020B0604020202020204" pitchFamily="34" charset="0"/>
                        </a:rPr>
                        <a:t>, Kicker</a:t>
                      </a:r>
                      <a:endParaRPr lang="en-US" sz="1400" kern="100" dirty="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2104972498"/>
                  </a:ext>
                </a:extLst>
              </a:tr>
              <a:tr h="219295">
                <a:tc>
                  <a:txBody>
                    <a:bodyPr/>
                    <a:lstStyle/>
                    <a:p>
                      <a:pPr marL="0" marR="0" algn="r" rtl="0">
                        <a:lnSpc>
                          <a:spcPct val="107000"/>
                        </a:lnSpc>
                        <a:spcBef>
                          <a:spcPts val="0"/>
                        </a:spcBef>
                        <a:spcAft>
                          <a:spcPts val="800"/>
                        </a:spcAft>
                      </a:pPr>
                      <a:r>
                        <a:rPr lang="en-US" sz="1400" kern="100">
                          <a:effectLst/>
                          <a:highlight>
                            <a:srgbClr val="D4DDCF"/>
                          </a:highlight>
                          <a:latin typeface="Arial" panose="020B0604020202020204" pitchFamily="34" charset="0"/>
                          <a:cs typeface="Arial" panose="020B0604020202020204" pitchFamily="34" charset="0"/>
                        </a:rPr>
                        <a:t>مورفين</a:t>
                      </a:r>
                      <a:endParaRPr lang="en-US" sz="1400" kern="10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400" kern="100" dirty="0" err="1">
                          <a:effectLst/>
                          <a:highlight>
                            <a:srgbClr val="D4DDCF"/>
                          </a:highlight>
                          <a:latin typeface="Arial" panose="020B0604020202020204" pitchFamily="34" charset="0"/>
                          <a:cs typeface="Arial" panose="020B0604020202020204" pitchFamily="34" charset="0"/>
                        </a:rPr>
                        <a:t>كاديان</a:t>
                      </a:r>
                      <a:r>
                        <a:rPr lang="en-US" sz="1400" kern="100" dirty="0">
                          <a:effectLst/>
                          <a:highlight>
                            <a:srgbClr val="D4DDCF"/>
                          </a:highlight>
                          <a:latin typeface="Arial" panose="020B0604020202020204" pitchFamily="34" charset="0"/>
                          <a:cs typeface="Arial" panose="020B0604020202020204" pitchFamily="34" charset="0"/>
                        </a:rPr>
                        <a:t>، </a:t>
                      </a:r>
                      <a:r>
                        <a:rPr lang="en-US" sz="1400" kern="100" dirty="0" err="1">
                          <a:effectLst/>
                          <a:highlight>
                            <a:srgbClr val="D4DDCF"/>
                          </a:highlight>
                          <a:latin typeface="Arial" panose="020B0604020202020204" pitchFamily="34" charset="0"/>
                          <a:cs typeface="Arial" panose="020B0604020202020204" pitchFamily="34" charset="0"/>
                        </a:rPr>
                        <a:t>ام</a:t>
                      </a:r>
                      <a:r>
                        <a:rPr lang="en-US" sz="1400" kern="100" dirty="0">
                          <a:effectLst/>
                          <a:highlight>
                            <a:srgbClr val="D4DDCF"/>
                          </a:highlight>
                          <a:latin typeface="Arial" panose="020B0604020202020204" pitchFamily="34" charset="0"/>
                          <a:cs typeface="Arial" panose="020B0604020202020204" pitchFamily="34" charset="0"/>
                        </a:rPr>
                        <a:t> </a:t>
                      </a:r>
                      <a:r>
                        <a:rPr lang="en-US" sz="1400" kern="100" dirty="0" err="1">
                          <a:effectLst/>
                          <a:highlight>
                            <a:srgbClr val="D4DDCF"/>
                          </a:highlight>
                          <a:latin typeface="Arial" panose="020B0604020202020204" pitchFamily="34" charset="0"/>
                          <a:cs typeface="Arial" panose="020B0604020202020204" pitchFamily="34" charset="0"/>
                        </a:rPr>
                        <a:t>اس</a:t>
                      </a:r>
                      <a:r>
                        <a:rPr lang="en-US" sz="1400" kern="100" dirty="0">
                          <a:effectLst/>
                          <a:highlight>
                            <a:srgbClr val="D4DDCF"/>
                          </a:highlight>
                          <a:latin typeface="Arial" panose="020B0604020202020204" pitchFamily="34" charset="0"/>
                          <a:cs typeface="Arial" panose="020B0604020202020204" pitchFamily="34" charset="0"/>
                        </a:rPr>
                        <a:t> </a:t>
                      </a:r>
                      <a:r>
                        <a:rPr lang="en-US" sz="1400" kern="100" dirty="0" err="1">
                          <a:effectLst/>
                          <a:highlight>
                            <a:srgbClr val="D4DDCF"/>
                          </a:highlight>
                          <a:latin typeface="Arial" panose="020B0604020202020204" pitchFamily="34" charset="0"/>
                          <a:cs typeface="Arial" panose="020B0604020202020204" pitchFamily="34" charset="0"/>
                        </a:rPr>
                        <a:t>كونتين</a:t>
                      </a:r>
                      <a:endParaRPr lang="en-US" sz="1400" kern="100" dirty="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l" rtl="0">
                        <a:lnSpc>
                          <a:spcPct val="107000"/>
                        </a:lnSpc>
                        <a:spcBef>
                          <a:spcPts val="0"/>
                        </a:spcBef>
                        <a:spcAft>
                          <a:spcPts val="800"/>
                        </a:spcAft>
                      </a:pPr>
                      <a:r>
                        <a:rPr lang="en-US" sz="1400" kern="100" dirty="0">
                          <a:effectLst/>
                          <a:highlight>
                            <a:srgbClr val="D4DDCF"/>
                          </a:highlight>
                          <a:latin typeface="Arial" panose="020B0604020202020204" pitchFamily="34" charset="0"/>
                          <a:cs typeface="Arial" panose="020B0604020202020204" pitchFamily="34" charset="0"/>
                        </a:rPr>
                        <a:t>M, Miss Emma, Monkey</a:t>
                      </a:r>
                      <a:endParaRPr lang="en-US" sz="1400" kern="100" dirty="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717184381"/>
                  </a:ext>
                </a:extLst>
              </a:tr>
              <a:tr h="219295">
                <a:tc>
                  <a:txBody>
                    <a:bodyPr/>
                    <a:lstStyle/>
                    <a:p>
                      <a:pPr marL="0" marR="0" algn="r" rtl="0">
                        <a:lnSpc>
                          <a:spcPct val="107000"/>
                        </a:lnSpc>
                        <a:spcBef>
                          <a:spcPts val="0"/>
                        </a:spcBef>
                        <a:spcAft>
                          <a:spcPts val="800"/>
                        </a:spcAft>
                      </a:pPr>
                      <a:r>
                        <a:rPr lang="en-US" sz="1400" kern="100">
                          <a:effectLst/>
                          <a:highlight>
                            <a:srgbClr val="EBEFE9"/>
                          </a:highlight>
                          <a:latin typeface="Arial" panose="020B0604020202020204" pitchFamily="34" charset="0"/>
                          <a:cs typeface="Arial" panose="020B0604020202020204" pitchFamily="34" charset="0"/>
                        </a:rPr>
                        <a:t>كودين</a:t>
                      </a:r>
                      <a:endParaRPr lang="en-US" sz="1400" kern="10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400" kern="100" dirty="0" err="1">
                          <a:effectLst/>
                          <a:highlight>
                            <a:srgbClr val="EBEFE9"/>
                          </a:highlight>
                          <a:latin typeface="Arial" panose="020B0604020202020204" pitchFamily="34" charset="0"/>
                          <a:cs typeface="Arial" panose="020B0604020202020204" pitchFamily="34" charset="0"/>
                        </a:rPr>
                        <a:t>تايلينول</a:t>
                      </a:r>
                      <a:r>
                        <a:rPr lang="en-US" sz="1400" kern="100" dirty="0">
                          <a:effectLst/>
                          <a:highlight>
                            <a:srgbClr val="EBEFE9"/>
                          </a:highlight>
                          <a:latin typeface="Arial" panose="020B0604020202020204" pitchFamily="34" charset="0"/>
                          <a:cs typeface="Arial" panose="020B0604020202020204" pitchFamily="34" charset="0"/>
                        </a:rPr>
                        <a:t> #3</a:t>
                      </a:r>
                      <a:endParaRPr lang="en-US" sz="1400" kern="100" dirty="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l" rtl="0">
                        <a:lnSpc>
                          <a:spcPct val="107000"/>
                        </a:lnSpc>
                        <a:spcBef>
                          <a:spcPts val="0"/>
                        </a:spcBef>
                        <a:spcAft>
                          <a:spcPts val="800"/>
                        </a:spcAft>
                      </a:pPr>
                      <a:r>
                        <a:rPr lang="en-US" sz="1400" kern="100" dirty="0">
                          <a:effectLst/>
                          <a:highlight>
                            <a:srgbClr val="EBEFE9"/>
                          </a:highlight>
                          <a:latin typeface="Arial" panose="020B0604020202020204" pitchFamily="34" charset="0"/>
                          <a:cs typeface="Arial" panose="020B0604020202020204" pitchFamily="34" charset="0"/>
                        </a:rPr>
                        <a:t>Schoolboy, T-3’s</a:t>
                      </a:r>
                      <a:endParaRPr lang="en-US" sz="1400" kern="100" dirty="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473758048"/>
                  </a:ext>
                </a:extLst>
              </a:tr>
              <a:tr h="336363">
                <a:tc>
                  <a:txBody>
                    <a:bodyPr/>
                    <a:lstStyle/>
                    <a:p>
                      <a:pPr marL="0" marR="0" algn="r" rtl="0">
                        <a:lnSpc>
                          <a:spcPct val="107000"/>
                        </a:lnSpc>
                        <a:spcBef>
                          <a:spcPts val="0"/>
                        </a:spcBef>
                        <a:spcAft>
                          <a:spcPts val="800"/>
                        </a:spcAft>
                      </a:pPr>
                      <a:r>
                        <a:rPr lang="en-US" sz="1400" kern="100">
                          <a:effectLst/>
                          <a:highlight>
                            <a:srgbClr val="D4DDCF"/>
                          </a:highlight>
                          <a:latin typeface="Arial" panose="020B0604020202020204" pitchFamily="34" charset="0"/>
                          <a:cs typeface="Arial" panose="020B0604020202020204" pitchFamily="34" charset="0"/>
                        </a:rPr>
                        <a:t>فنتانيل</a:t>
                      </a:r>
                      <a:endParaRPr lang="en-US" sz="1400" kern="10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400" kern="100" dirty="0" err="1">
                          <a:effectLst/>
                          <a:highlight>
                            <a:srgbClr val="D4DDCF"/>
                          </a:highlight>
                          <a:latin typeface="Arial" panose="020B0604020202020204" pitchFamily="34" charset="0"/>
                          <a:cs typeface="Arial" panose="020B0604020202020204" pitchFamily="34" charset="0"/>
                        </a:rPr>
                        <a:t>دوروجيسيك</a:t>
                      </a:r>
                      <a:endParaRPr lang="en-US" sz="1400" kern="100" dirty="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l" rtl="0">
                        <a:lnSpc>
                          <a:spcPct val="107000"/>
                        </a:lnSpc>
                        <a:spcBef>
                          <a:spcPts val="0"/>
                        </a:spcBef>
                        <a:spcAft>
                          <a:spcPts val="800"/>
                        </a:spcAft>
                      </a:pPr>
                      <a:r>
                        <a:rPr lang="en-US" sz="1400" kern="100" dirty="0">
                          <a:effectLst/>
                          <a:highlight>
                            <a:srgbClr val="D4DDCF"/>
                          </a:highlight>
                          <a:latin typeface="Arial" panose="020B0604020202020204" pitchFamily="34" charset="0"/>
                          <a:cs typeface="Arial" panose="020B0604020202020204" pitchFamily="34" charset="0"/>
                        </a:rPr>
                        <a:t>Apache, China Girl, China White, Goodfella, TNT</a:t>
                      </a:r>
                      <a:endParaRPr lang="en-US" sz="1400" kern="100" dirty="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2714509076"/>
                  </a:ext>
                </a:extLst>
              </a:tr>
              <a:tr h="219295">
                <a:tc>
                  <a:txBody>
                    <a:bodyPr/>
                    <a:lstStyle/>
                    <a:p>
                      <a:pPr marL="0" marR="0" algn="r" rtl="0">
                        <a:lnSpc>
                          <a:spcPct val="107000"/>
                        </a:lnSpc>
                        <a:spcBef>
                          <a:spcPts val="0"/>
                        </a:spcBef>
                        <a:spcAft>
                          <a:spcPts val="800"/>
                        </a:spcAft>
                      </a:pPr>
                      <a:r>
                        <a:rPr lang="en-US" sz="1400" kern="100">
                          <a:effectLst/>
                          <a:highlight>
                            <a:srgbClr val="EBEFE9"/>
                          </a:highlight>
                          <a:latin typeface="Arial" panose="020B0604020202020204" pitchFamily="34" charset="0"/>
                          <a:cs typeface="Arial" panose="020B0604020202020204" pitchFamily="34" charset="0"/>
                        </a:rPr>
                        <a:t>كارفنتانيل</a:t>
                      </a:r>
                      <a:endParaRPr lang="en-US" sz="1400" kern="10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400" kern="100">
                          <a:effectLst/>
                          <a:highlight>
                            <a:srgbClr val="EBEFE9"/>
                          </a:highlight>
                          <a:latin typeface="Arial" panose="020B0604020202020204" pitchFamily="34" charset="0"/>
                          <a:cs typeface="Arial" panose="020B0604020202020204" pitchFamily="34" charset="0"/>
                        </a:rPr>
                        <a:t>وايلدنيل</a:t>
                      </a:r>
                      <a:endParaRPr lang="en-US" sz="1400" kern="10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l" rtl="0">
                        <a:lnSpc>
                          <a:spcPct val="107000"/>
                        </a:lnSpc>
                        <a:spcBef>
                          <a:spcPts val="0"/>
                        </a:spcBef>
                        <a:spcAft>
                          <a:spcPts val="800"/>
                        </a:spcAft>
                      </a:pPr>
                      <a:r>
                        <a:rPr lang="en-US" sz="1400" kern="100" dirty="0" err="1">
                          <a:effectLst/>
                          <a:highlight>
                            <a:srgbClr val="EBEFE9"/>
                          </a:highlight>
                          <a:latin typeface="Arial" panose="020B0604020202020204" pitchFamily="34" charset="0"/>
                          <a:cs typeface="Arial" panose="020B0604020202020204" pitchFamily="34" charset="0"/>
                        </a:rPr>
                        <a:t>Dropdead</a:t>
                      </a:r>
                      <a:r>
                        <a:rPr lang="en-US" sz="1400" kern="100" dirty="0">
                          <a:effectLst/>
                          <a:highlight>
                            <a:srgbClr val="EBEFE9"/>
                          </a:highlight>
                          <a:latin typeface="Arial" panose="020B0604020202020204" pitchFamily="34" charset="0"/>
                          <a:cs typeface="Arial" panose="020B0604020202020204" pitchFamily="34" charset="0"/>
                        </a:rPr>
                        <a:t>, Flatline, Lethal Injection</a:t>
                      </a:r>
                      <a:endParaRPr lang="en-US" sz="1400" kern="100" dirty="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3159484928"/>
                  </a:ext>
                </a:extLst>
              </a:tr>
              <a:tr h="219295">
                <a:tc>
                  <a:txBody>
                    <a:bodyPr/>
                    <a:lstStyle/>
                    <a:p>
                      <a:pPr marL="0" marR="0" algn="r" rtl="0">
                        <a:lnSpc>
                          <a:spcPct val="107000"/>
                        </a:lnSpc>
                        <a:spcBef>
                          <a:spcPts val="0"/>
                        </a:spcBef>
                        <a:spcAft>
                          <a:spcPts val="800"/>
                        </a:spcAft>
                      </a:pPr>
                      <a:r>
                        <a:rPr lang="en-US" sz="1400" kern="100">
                          <a:effectLst/>
                          <a:highlight>
                            <a:srgbClr val="D4DDCF"/>
                          </a:highlight>
                          <a:latin typeface="Arial" panose="020B0604020202020204" pitchFamily="34" charset="0"/>
                          <a:cs typeface="Arial" panose="020B0604020202020204" pitchFamily="34" charset="0"/>
                        </a:rPr>
                        <a:t>هيدرومورفون</a:t>
                      </a:r>
                      <a:endParaRPr lang="en-US" sz="1400" kern="10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400" kern="100">
                          <a:effectLst/>
                          <a:highlight>
                            <a:srgbClr val="D4DDCF"/>
                          </a:highlight>
                          <a:latin typeface="Arial" panose="020B0604020202020204" pitchFamily="34" charset="0"/>
                          <a:cs typeface="Arial" panose="020B0604020202020204" pitchFamily="34" charset="0"/>
                        </a:rPr>
                        <a:t>ديلاوديد</a:t>
                      </a:r>
                      <a:endParaRPr lang="en-US" sz="1400" kern="10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l" rtl="0">
                        <a:lnSpc>
                          <a:spcPct val="107000"/>
                        </a:lnSpc>
                        <a:spcBef>
                          <a:spcPts val="0"/>
                        </a:spcBef>
                        <a:spcAft>
                          <a:spcPts val="800"/>
                        </a:spcAft>
                      </a:pPr>
                      <a:r>
                        <a:rPr lang="en-US" sz="1400" kern="100" dirty="0">
                          <a:effectLst/>
                          <a:highlight>
                            <a:srgbClr val="D4DDCF"/>
                          </a:highlight>
                          <a:latin typeface="Arial" panose="020B0604020202020204" pitchFamily="34" charset="0"/>
                          <a:cs typeface="Arial" panose="020B0604020202020204" pitchFamily="34" charset="0"/>
                        </a:rPr>
                        <a:t>Dill, Dust, Footballs, Crazy 8’s,M-80s</a:t>
                      </a:r>
                      <a:endParaRPr lang="en-US" sz="1400" kern="100" dirty="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1098599658"/>
                  </a:ext>
                </a:extLst>
              </a:tr>
              <a:tr h="219295">
                <a:tc>
                  <a:txBody>
                    <a:bodyPr/>
                    <a:lstStyle/>
                    <a:p>
                      <a:pPr marL="0" marR="0" algn="r" rtl="0">
                        <a:lnSpc>
                          <a:spcPct val="107000"/>
                        </a:lnSpc>
                        <a:spcBef>
                          <a:spcPts val="0"/>
                        </a:spcBef>
                        <a:spcAft>
                          <a:spcPts val="800"/>
                        </a:spcAft>
                      </a:pPr>
                      <a:r>
                        <a:rPr lang="en-US" sz="1400" kern="100">
                          <a:effectLst/>
                          <a:highlight>
                            <a:srgbClr val="EBEFE9"/>
                          </a:highlight>
                          <a:latin typeface="Arial" panose="020B0604020202020204" pitchFamily="34" charset="0"/>
                          <a:cs typeface="Arial" panose="020B0604020202020204" pitchFamily="34" charset="0"/>
                        </a:rPr>
                        <a:t>أوكسي مورفون</a:t>
                      </a:r>
                      <a:endParaRPr lang="en-US" sz="1400" kern="10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400" kern="100">
                          <a:effectLst/>
                          <a:highlight>
                            <a:srgbClr val="EBEFE9"/>
                          </a:highlight>
                          <a:latin typeface="Arial" panose="020B0604020202020204" pitchFamily="34" charset="0"/>
                          <a:cs typeface="Arial" panose="020B0604020202020204" pitchFamily="34" charset="0"/>
                        </a:rPr>
                        <a:t>أوبانا</a:t>
                      </a:r>
                      <a:endParaRPr lang="en-US" sz="1400" kern="10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l" rtl="0">
                        <a:lnSpc>
                          <a:spcPct val="107000"/>
                        </a:lnSpc>
                        <a:spcBef>
                          <a:spcPts val="0"/>
                        </a:spcBef>
                        <a:spcAft>
                          <a:spcPts val="800"/>
                        </a:spcAft>
                      </a:pPr>
                      <a:r>
                        <a:rPr lang="en-US" sz="1400" kern="100" dirty="0">
                          <a:effectLst/>
                          <a:highlight>
                            <a:srgbClr val="EBEFE9"/>
                          </a:highlight>
                          <a:latin typeface="Arial" panose="020B0604020202020204" pitchFamily="34" charset="0"/>
                          <a:cs typeface="Arial" panose="020B0604020202020204" pitchFamily="34" charset="0"/>
                        </a:rPr>
                        <a:t>Blue Heaven, Octagons, stop signs, Pink</a:t>
                      </a:r>
                      <a:endParaRPr lang="en-US" sz="1400" kern="100" dirty="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1564103204"/>
                  </a:ext>
                </a:extLst>
              </a:tr>
              <a:tr h="219295">
                <a:tc>
                  <a:txBody>
                    <a:bodyPr/>
                    <a:lstStyle/>
                    <a:p>
                      <a:pPr marL="0" marR="0" algn="r" rtl="0">
                        <a:lnSpc>
                          <a:spcPct val="107000"/>
                        </a:lnSpc>
                        <a:spcBef>
                          <a:spcPts val="0"/>
                        </a:spcBef>
                        <a:spcAft>
                          <a:spcPts val="800"/>
                        </a:spcAft>
                      </a:pPr>
                      <a:r>
                        <a:rPr lang="en-US" sz="1400" kern="100">
                          <a:effectLst/>
                          <a:highlight>
                            <a:srgbClr val="D4DDCF"/>
                          </a:highlight>
                          <a:latin typeface="Arial" panose="020B0604020202020204" pitchFamily="34" charset="0"/>
                          <a:cs typeface="Arial" panose="020B0604020202020204" pitchFamily="34" charset="0"/>
                        </a:rPr>
                        <a:t>ميبيريدين</a:t>
                      </a:r>
                      <a:endParaRPr lang="en-US" sz="1400" kern="10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400" kern="100">
                          <a:effectLst/>
                          <a:highlight>
                            <a:srgbClr val="D4DDCF"/>
                          </a:highlight>
                          <a:latin typeface="Arial" panose="020B0604020202020204" pitchFamily="34" charset="0"/>
                          <a:cs typeface="Arial" panose="020B0604020202020204" pitchFamily="34" charset="0"/>
                        </a:rPr>
                        <a:t>Demerol</a:t>
                      </a:r>
                      <a:endParaRPr lang="en-US" sz="1400" kern="10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l" rtl="0">
                        <a:lnSpc>
                          <a:spcPct val="107000"/>
                        </a:lnSpc>
                        <a:spcBef>
                          <a:spcPts val="0"/>
                        </a:spcBef>
                        <a:spcAft>
                          <a:spcPts val="800"/>
                        </a:spcAft>
                      </a:pPr>
                      <a:r>
                        <a:rPr lang="en-US" sz="1400" kern="100" dirty="0">
                          <a:effectLst/>
                          <a:highlight>
                            <a:srgbClr val="D4DDCF"/>
                          </a:highlight>
                          <a:latin typeface="Arial" panose="020B0604020202020204" pitchFamily="34" charset="0"/>
                          <a:cs typeface="Arial" panose="020B0604020202020204" pitchFamily="34" charset="0"/>
                        </a:rPr>
                        <a:t>Dillies, D, Juice</a:t>
                      </a:r>
                      <a:endParaRPr lang="en-US" sz="1400" kern="100" dirty="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1455041380"/>
                  </a:ext>
                </a:extLst>
              </a:tr>
              <a:tr h="219295">
                <a:tc>
                  <a:txBody>
                    <a:bodyPr/>
                    <a:lstStyle/>
                    <a:p>
                      <a:pPr marL="0" marR="0" algn="r" rtl="0">
                        <a:lnSpc>
                          <a:spcPct val="107000"/>
                        </a:lnSpc>
                        <a:spcBef>
                          <a:spcPts val="0"/>
                        </a:spcBef>
                        <a:spcAft>
                          <a:spcPts val="800"/>
                        </a:spcAft>
                      </a:pPr>
                      <a:r>
                        <a:rPr lang="en-US" sz="1400" kern="100">
                          <a:effectLst/>
                          <a:highlight>
                            <a:srgbClr val="EBEFE9"/>
                          </a:highlight>
                          <a:latin typeface="Arial" panose="020B0604020202020204" pitchFamily="34" charset="0"/>
                          <a:cs typeface="Arial" panose="020B0604020202020204" pitchFamily="34" charset="0"/>
                        </a:rPr>
                        <a:t>ميثادون</a:t>
                      </a:r>
                      <a:endParaRPr lang="en-US" sz="1400" kern="10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400" kern="100">
                          <a:effectLst/>
                          <a:highlight>
                            <a:srgbClr val="EBEFE9"/>
                          </a:highlight>
                          <a:latin typeface="Arial" panose="020B0604020202020204" pitchFamily="34" charset="0"/>
                          <a:cs typeface="Arial" panose="020B0604020202020204" pitchFamily="34" charset="0"/>
                        </a:rPr>
                        <a:t>دولفين، ميثادون</a:t>
                      </a:r>
                      <a:endParaRPr lang="en-US" sz="1400" kern="10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l" rtl="0">
                        <a:lnSpc>
                          <a:spcPct val="107000"/>
                        </a:lnSpc>
                        <a:spcBef>
                          <a:spcPts val="0"/>
                        </a:spcBef>
                        <a:spcAft>
                          <a:spcPts val="800"/>
                        </a:spcAft>
                      </a:pPr>
                      <a:r>
                        <a:rPr lang="en-US" sz="1400" kern="100" dirty="0">
                          <a:effectLst/>
                          <a:highlight>
                            <a:srgbClr val="EBEFE9"/>
                          </a:highlight>
                          <a:latin typeface="Arial" panose="020B0604020202020204" pitchFamily="34" charset="0"/>
                          <a:cs typeface="Arial" panose="020B0604020202020204" pitchFamily="34" charset="0"/>
                        </a:rPr>
                        <a:t>Meth, Junk, Fizzies, Dolls, Jungle Juice</a:t>
                      </a:r>
                      <a:endParaRPr lang="en-US" sz="1400" kern="100" dirty="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886348794"/>
                  </a:ext>
                </a:extLst>
              </a:tr>
              <a:tr h="219295">
                <a:tc>
                  <a:txBody>
                    <a:bodyPr/>
                    <a:lstStyle/>
                    <a:p>
                      <a:pPr marL="0" marR="0" algn="r" rtl="0">
                        <a:lnSpc>
                          <a:spcPct val="107000"/>
                        </a:lnSpc>
                        <a:spcBef>
                          <a:spcPts val="0"/>
                        </a:spcBef>
                        <a:spcAft>
                          <a:spcPts val="800"/>
                        </a:spcAft>
                      </a:pPr>
                      <a:r>
                        <a:rPr lang="en-US" sz="1400" kern="100">
                          <a:effectLst/>
                          <a:highlight>
                            <a:srgbClr val="D4DDCF"/>
                          </a:highlight>
                          <a:latin typeface="Arial" panose="020B0604020202020204" pitchFamily="34" charset="0"/>
                          <a:cs typeface="Arial" panose="020B0604020202020204" pitchFamily="34" charset="0"/>
                        </a:rPr>
                        <a:t>الهيروين</a:t>
                      </a:r>
                      <a:endParaRPr lang="en-US" sz="1400" kern="10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400" kern="100">
                          <a:effectLst/>
                          <a:highlight>
                            <a:srgbClr val="D4DDCF"/>
                          </a:highlight>
                          <a:latin typeface="Arial" panose="020B0604020202020204" pitchFamily="34" charset="0"/>
                          <a:cs typeface="Arial" panose="020B0604020202020204" pitchFamily="34" charset="0"/>
                        </a:rPr>
                        <a:t>ثنائي أسيتيل مورفين</a:t>
                      </a:r>
                      <a:endParaRPr lang="en-US" sz="1400" kern="10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l" rtl="0">
                        <a:lnSpc>
                          <a:spcPct val="107000"/>
                        </a:lnSpc>
                        <a:spcBef>
                          <a:spcPts val="0"/>
                        </a:spcBef>
                        <a:spcAft>
                          <a:spcPts val="800"/>
                        </a:spcAft>
                      </a:pPr>
                      <a:r>
                        <a:rPr lang="en-US" sz="1400" kern="100" dirty="0">
                          <a:effectLst/>
                          <a:highlight>
                            <a:srgbClr val="D4DDCF"/>
                          </a:highlight>
                          <a:latin typeface="Arial" panose="020B0604020202020204" pitchFamily="34" charset="0"/>
                          <a:cs typeface="Arial" panose="020B0604020202020204" pitchFamily="34" charset="0"/>
                        </a:rPr>
                        <a:t>Dope, Smack, Big H, Black Tar</a:t>
                      </a:r>
                      <a:endParaRPr lang="en-US" sz="1400" kern="100" dirty="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2491400232"/>
                  </a:ext>
                </a:extLst>
              </a:tr>
              <a:tr h="219295">
                <a:tc>
                  <a:txBody>
                    <a:bodyPr/>
                    <a:lstStyle/>
                    <a:p>
                      <a:pPr marL="0" marR="0" algn="r" rtl="0">
                        <a:lnSpc>
                          <a:spcPct val="107000"/>
                        </a:lnSpc>
                        <a:spcBef>
                          <a:spcPts val="0"/>
                        </a:spcBef>
                        <a:spcAft>
                          <a:spcPts val="800"/>
                        </a:spcAft>
                      </a:pPr>
                      <a:r>
                        <a:rPr lang="en-US" sz="1400" kern="100" dirty="0" err="1">
                          <a:effectLst/>
                          <a:highlight>
                            <a:srgbClr val="EBEFE9"/>
                          </a:highlight>
                          <a:latin typeface="Arial" panose="020B0604020202020204" pitchFamily="34" charset="0"/>
                          <a:cs typeface="Arial" panose="020B0604020202020204" pitchFamily="34" charset="0"/>
                        </a:rPr>
                        <a:t>بوبرينورفين</a:t>
                      </a:r>
                      <a:endParaRPr lang="en-US" sz="1400" kern="100" dirty="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400" kern="100">
                          <a:effectLst/>
                          <a:highlight>
                            <a:srgbClr val="EBEFE9"/>
                          </a:highlight>
                          <a:latin typeface="Arial" panose="020B0604020202020204" pitchFamily="34" charset="0"/>
                          <a:cs typeface="Arial" panose="020B0604020202020204" pitchFamily="34" charset="0"/>
                        </a:rPr>
                        <a:t>بونافيل، سوبوكسون، سبيوتكس</a:t>
                      </a:r>
                      <a:endParaRPr lang="en-US" sz="1400" kern="10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l" rtl="0">
                        <a:lnSpc>
                          <a:spcPct val="107000"/>
                        </a:lnSpc>
                        <a:spcBef>
                          <a:spcPts val="0"/>
                        </a:spcBef>
                        <a:spcAft>
                          <a:spcPts val="800"/>
                        </a:spcAft>
                      </a:pPr>
                      <a:r>
                        <a:rPr lang="en-US" sz="1400" kern="100" dirty="0" err="1">
                          <a:effectLst/>
                          <a:highlight>
                            <a:srgbClr val="EBEFE9"/>
                          </a:highlight>
                          <a:latin typeface="Arial" panose="020B0604020202020204" pitchFamily="34" charset="0"/>
                          <a:cs typeface="Arial" panose="020B0604020202020204" pitchFamily="34" charset="0"/>
                        </a:rPr>
                        <a:t>Sobos</a:t>
                      </a:r>
                      <a:r>
                        <a:rPr lang="en-US" sz="1400" kern="100" dirty="0">
                          <a:effectLst/>
                          <a:highlight>
                            <a:srgbClr val="EBEFE9"/>
                          </a:highlight>
                          <a:latin typeface="Arial" panose="020B0604020202020204" pitchFamily="34" charset="0"/>
                          <a:cs typeface="Arial" panose="020B0604020202020204" pitchFamily="34" charset="0"/>
                        </a:rPr>
                        <a:t>, </a:t>
                      </a:r>
                      <a:r>
                        <a:rPr lang="en-US" sz="1400" kern="100" dirty="0" err="1">
                          <a:effectLst/>
                          <a:highlight>
                            <a:srgbClr val="EBEFE9"/>
                          </a:highlight>
                          <a:latin typeface="Arial" panose="020B0604020202020204" pitchFamily="34" charset="0"/>
                          <a:cs typeface="Arial" panose="020B0604020202020204" pitchFamily="34" charset="0"/>
                        </a:rPr>
                        <a:t>Bupe</a:t>
                      </a:r>
                      <a:r>
                        <a:rPr lang="en-US" sz="1400" kern="100" dirty="0">
                          <a:effectLst/>
                          <a:highlight>
                            <a:srgbClr val="EBEFE9"/>
                          </a:highlight>
                          <a:latin typeface="Arial" panose="020B0604020202020204" pitchFamily="34" charset="0"/>
                          <a:cs typeface="Arial" panose="020B0604020202020204" pitchFamily="34" charset="0"/>
                        </a:rPr>
                        <a:t>, Stops</a:t>
                      </a:r>
                      <a:endParaRPr lang="en-US" sz="1400" kern="100" dirty="0">
                        <a:effectLst/>
                        <a:highlight>
                          <a:srgbClr val="EBEFE9"/>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3720735073"/>
                  </a:ext>
                </a:extLst>
              </a:tr>
              <a:tr h="219295">
                <a:tc>
                  <a:txBody>
                    <a:bodyPr/>
                    <a:lstStyle/>
                    <a:p>
                      <a:pPr marL="0" marR="0" algn="r" rtl="0">
                        <a:lnSpc>
                          <a:spcPct val="107000"/>
                        </a:lnSpc>
                        <a:spcBef>
                          <a:spcPts val="0"/>
                        </a:spcBef>
                        <a:spcAft>
                          <a:spcPts val="800"/>
                        </a:spcAft>
                      </a:pPr>
                      <a:r>
                        <a:rPr lang="en-US" sz="1400" kern="100" dirty="0" err="1">
                          <a:effectLst/>
                          <a:highlight>
                            <a:srgbClr val="D4DDCF"/>
                          </a:highlight>
                          <a:latin typeface="Arial" panose="020B0604020202020204" pitchFamily="34" charset="0"/>
                          <a:cs typeface="Arial" panose="020B0604020202020204" pitchFamily="34" charset="0"/>
                        </a:rPr>
                        <a:t>ترامادول</a:t>
                      </a:r>
                      <a:endParaRPr lang="en-US" sz="1400" kern="100" dirty="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r" rtl="0">
                        <a:lnSpc>
                          <a:spcPct val="107000"/>
                        </a:lnSpc>
                        <a:spcBef>
                          <a:spcPts val="0"/>
                        </a:spcBef>
                        <a:spcAft>
                          <a:spcPts val="800"/>
                        </a:spcAft>
                      </a:pPr>
                      <a:r>
                        <a:rPr lang="en-US" sz="1400" kern="100" dirty="0" err="1">
                          <a:effectLst/>
                          <a:highlight>
                            <a:srgbClr val="D4DDCF"/>
                          </a:highlight>
                          <a:latin typeface="Arial" panose="020B0604020202020204" pitchFamily="34" charset="0"/>
                          <a:cs typeface="Arial" panose="020B0604020202020204" pitchFamily="34" charset="0"/>
                        </a:rPr>
                        <a:t>ألترام</a:t>
                      </a:r>
                      <a:r>
                        <a:rPr lang="en-US" sz="1400" kern="100" dirty="0">
                          <a:effectLst/>
                          <a:highlight>
                            <a:srgbClr val="D4DDCF"/>
                          </a:highlight>
                          <a:latin typeface="Arial" panose="020B0604020202020204" pitchFamily="34" charset="0"/>
                          <a:cs typeface="Arial" panose="020B0604020202020204" pitchFamily="34" charset="0"/>
                        </a:rPr>
                        <a:t>، </a:t>
                      </a:r>
                      <a:r>
                        <a:rPr lang="en-US" sz="1400" kern="100" dirty="0" err="1">
                          <a:effectLst/>
                          <a:highlight>
                            <a:srgbClr val="D4DDCF"/>
                          </a:highlight>
                          <a:latin typeface="Arial" panose="020B0604020202020204" pitchFamily="34" charset="0"/>
                          <a:cs typeface="Arial" panose="020B0604020202020204" pitchFamily="34" charset="0"/>
                        </a:rPr>
                        <a:t>كونزيب</a:t>
                      </a:r>
                      <a:endParaRPr lang="en-US" sz="1400" kern="100" dirty="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tc>
                  <a:txBody>
                    <a:bodyPr/>
                    <a:lstStyle/>
                    <a:p>
                      <a:pPr marL="0" marR="0" algn="l" rtl="0">
                        <a:lnSpc>
                          <a:spcPct val="107000"/>
                        </a:lnSpc>
                        <a:spcBef>
                          <a:spcPts val="0"/>
                        </a:spcBef>
                        <a:spcAft>
                          <a:spcPts val="800"/>
                        </a:spcAft>
                      </a:pPr>
                      <a:r>
                        <a:rPr lang="en-US" sz="1400" kern="100" dirty="0">
                          <a:effectLst/>
                          <a:highlight>
                            <a:srgbClr val="D4DDCF"/>
                          </a:highlight>
                          <a:latin typeface="Arial" panose="020B0604020202020204" pitchFamily="34" charset="0"/>
                          <a:cs typeface="Arial" panose="020B0604020202020204" pitchFamily="34" charset="0"/>
                        </a:rPr>
                        <a:t>Chill Pills, </a:t>
                      </a:r>
                      <a:r>
                        <a:rPr lang="en-US" sz="1400" kern="100" dirty="0" err="1">
                          <a:effectLst/>
                          <a:highlight>
                            <a:srgbClr val="D4DDCF"/>
                          </a:highlight>
                          <a:latin typeface="Arial" panose="020B0604020202020204" pitchFamily="34" charset="0"/>
                          <a:cs typeface="Arial" panose="020B0604020202020204" pitchFamily="34" charset="0"/>
                        </a:rPr>
                        <a:t>Trammies</a:t>
                      </a:r>
                      <a:r>
                        <a:rPr lang="en-US" sz="1400" kern="100" dirty="0">
                          <a:effectLst/>
                          <a:highlight>
                            <a:srgbClr val="D4DDCF"/>
                          </a:highlight>
                          <a:latin typeface="Arial" panose="020B0604020202020204" pitchFamily="34" charset="0"/>
                          <a:cs typeface="Arial" panose="020B0604020202020204" pitchFamily="34" charset="0"/>
                        </a:rPr>
                        <a:t>, Ultras</a:t>
                      </a:r>
                      <a:endParaRPr lang="en-US" sz="1400" kern="100" dirty="0">
                        <a:effectLst/>
                        <a:highlight>
                          <a:srgbClr val="D4DDCF"/>
                        </a:highlight>
                        <a:latin typeface="Arial" panose="020B0604020202020204" pitchFamily="34" charset="0"/>
                        <a:ea typeface="Calibri" panose="020F0502020204030204" pitchFamily="34" charset="0"/>
                        <a:cs typeface="Arial" panose="020B0604020202020204" pitchFamily="34" charset="0"/>
                      </a:endParaRPr>
                    </a:p>
                  </a:txBody>
                  <a:tcPr marL="59358" marR="59358" marT="29679" marB="29679"/>
                </a:tc>
                <a:extLst>
                  <a:ext uri="{0D108BD9-81ED-4DB2-BD59-A6C34878D82A}">
                    <a16:rowId xmlns:a16="http://schemas.microsoft.com/office/drawing/2014/main" val="4288921082"/>
                  </a:ext>
                </a:extLst>
              </a:tr>
            </a:tbl>
          </a:graphicData>
        </a:graphic>
      </p:graphicFrame>
    </p:spTree>
    <p:extLst>
      <p:ext uri="{BB962C8B-B14F-4D97-AF65-F5344CB8AC3E}">
        <p14:creationId xmlns:p14="http://schemas.microsoft.com/office/powerpoint/2010/main" val="342058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9</a:t>
            </a:fld>
            <a:endParaRPr lang="ar"/>
          </a:p>
        </p:txBody>
      </p:sp>
      <p:pic>
        <p:nvPicPr>
          <p:cNvPr id="14" name="Content Placeholder 13" descr="A picture containing grass&#10;&#10;Description automatically generated">
            <a:extLst>
              <a:ext uri="{FF2B5EF4-FFF2-40B4-BE49-F238E27FC236}">
                <a16:creationId xmlns:a16="http://schemas.microsoft.com/office/drawing/2014/main" id="{741618CE-517B-4458-B256-594ECA67B80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77076" y="1414565"/>
            <a:ext cx="4455417" cy="3290511"/>
          </a:xfrm>
        </p:spPr>
      </p:pic>
      <p:sp>
        <p:nvSpPr>
          <p:cNvPr id="16" name="TextBox 15">
            <a:extLst>
              <a:ext uri="{FF2B5EF4-FFF2-40B4-BE49-F238E27FC236}">
                <a16:creationId xmlns:a16="http://schemas.microsoft.com/office/drawing/2014/main" id="{006EFB70-EF1F-428C-849C-8CFF620AD5BF}"/>
              </a:ext>
            </a:extLst>
          </p:cNvPr>
          <p:cNvSpPr txBox="1"/>
          <p:nvPr/>
        </p:nvSpPr>
        <p:spPr>
          <a:xfrm>
            <a:off x="6591798" y="1835767"/>
            <a:ext cx="4788571" cy="1631216"/>
          </a:xfrm>
          <a:prstGeom prst="rect">
            <a:avLst/>
          </a:prstGeom>
          <a:noFill/>
        </p:spPr>
        <p:txBody>
          <a:bodyPr wrap="square" rtlCol="0">
            <a:spAutoFit/>
          </a:bodyPr>
          <a:lstStyle/>
          <a:p>
            <a:pPr algn="r" rtl="1"/>
            <a:r>
              <a:rPr lang="ar" sz="2000" dirty="0">
                <a:latin typeface="Helvetica" pitchFamily="2" charset="0"/>
              </a:rPr>
              <a:t>إن </a:t>
            </a:r>
            <a:r>
              <a:rPr lang="ar" sz="2000" b="1" dirty="0">
                <a:latin typeface="Helvetica" pitchFamily="2" charset="0"/>
              </a:rPr>
              <a:t>خطر تلويث الفنتانيل </a:t>
            </a:r>
            <a:r>
              <a:rPr lang="ar" sz="2000" dirty="0">
                <a:latin typeface="Helvetica" pitchFamily="2" charset="0"/>
              </a:rPr>
              <a:t>للعقاقير الأخرى مثل الهيروين والكوكايين المضغوطة في صورة أقراص وما إلى ذلك، مصدر قلق متزايد. إذ يمكن أن يؤدي إلى جرعة زائدة حتى بالنسبة لأولئك الذين قد لا يكونون على دراية بذلك، وأولئك الذين لم يستخدموا المواد الأفيونية من قبل. </a:t>
            </a:r>
          </a:p>
        </p:txBody>
      </p:sp>
      <p:sp>
        <p:nvSpPr>
          <p:cNvPr id="17" name="TextBox 16">
            <a:extLst>
              <a:ext uri="{FF2B5EF4-FFF2-40B4-BE49-F238E27FC236}">
                <a16:creationId xmlns:a16="http://schemas.microsoft.com/office/drawing/2014/main" id="{1E372F8B-2AAD-49BF-99DD-50AE43DF36C2}"/>
              </a:ext>
            </a:extLst>
          </p:cNvPr>
          <p:cNvSpPr txBox="1"/>
          <p:nvPr/>
        </p:nvSpPr>
        <p:spPr>
          <a:xfrm>
            <a:off x="446867" y="4842736"/>
            <a:ext cx="4715837" cy="600164"/>
          </a:xfrm>
          <a:prstGeom prst="rect">
            <a:avLst/>
          </a:prstGeom>
          <a:noFill/>
        </p:spPr>
        <p:txBody>
          <a:bodyPr wrap="square" rtlCol="0">
            <a:spAutoFit/>
          </a:bodyPr>
          <a:lstStyle/>
          <a:p>
            <a:pPr algn="r" rtl="1"/>
            <a:r>
              <a:rPr lang="ar" sz="1100" b="0" i="0" dirty="0">
                <a:solidFill>
                  <a:srgbClr val="757575"/>
                </a:solidFill>
                <a:effectLst/>
                <a:latin typeface="Source Sans Pro Web"/>
              </a:rPr>
              <a:t>جرعة قاتلة من الهيروين مقارنة بجرعة قاتلة من الفنتانيل. هذا مجرد توضيح - المادة التي تظهر في هذه الصورة هي محلي صناعي.</a:t>
            </a:r>
          </a:p>
          <a:p>
            <a:pPr algn="r" rtl="1"/>
            <a:r>
              <a:rPr lang="ar" sz="1100" b="0" i="1" dirty="0">
                <a:solidFill>
                  <a:srgbClr val="757575"/>
                </a:solidFill>
                <a:effectLst/>
                <a:latin typeface="Source Sans Pro Web"/>
              </a:rPr>
              <a:t>شكر وتقدير: Bruce A. Taylor/مختبر الطب الشرعي لشرطة ولاية نيو هامبشير</a:t>
            </a:r>
          </a:p>
        </p:txBody>
      </p:sp>
      <p:sp>
        <p:nvSpPr>
          <p:cNvPr id="18" name="TextBox 17">
            <a:extLst>
              <a:ext uri="{FF2B5EF4-FFF2-40B4-BE49-F238E27FC236}">
                <a16:creationId xmlns:a16="http://schemas.microsoft.com/office/drawing/2014/main" id="{87032694-7CFF-4948-9930-B364F9D7DF38}"/>
              </a:ext>
            </a:extLst>
          </p:cNvPr>
          <p:cNvSpPr txBox="1"/>
          <p:nvPr/>
        </p:nvSpPr>
        <p:spPr>
          <a:xfrm>
            <a:off x="6311958" y="5835722"/>
            <a:ext cx="4366517" cy="430887"/>
          </a:xfrm>
          <a:prstGeom prst="rect">
            <a:avLst/>
          </a:prstGeom>
          <a:noFill/>
        </p:spPr>
        <p:txBody>
          <a:bodyPr wrap="square" rtlCol="0">
            <a:spAutoFit/>
          </a:bodyPr>
          <a:lstStyle/>
          <a:p>
            <a:pPr rtl="1"/>
            <a:r>
              <a:rPr lang="ar" sz="1050" dirty="0"/>
              <a:t>https://www.cdc.gov/drugoverdose/deaths/opioid-overdose.html#synthetic</a:t>
            </a:r>
          </a:p>
        </p:txBody>
      </p:sp>
      <p:pic>
        <p:nvPicPr>
          <p:cNvPr id="4" name="Picture 3">
            <a:extLst>
              <a:ext uri="{FF2B5EF4-FFF2-40B4-BE49-F238E27FC236}">
                <a16:creationId xmlns:a16="http://schemas.microsoft.com/office/drawing/2014/main" id="{79E67C48-B537-4CD9-9774-84D08873A334}"/>
              </a:ext>
            </a:extLst>
          </p:cNvPr>
          <p:cNvPicPr>
            <a:picLocks noChangeAspect="1"/>
          </p:cNvPicPr>
          <p:nvPr/>
        </p:nvPicPr>
        <p:blipFill>
          <a:blip r:embed="rId3"/>
          <a:stretch>
            <a:fillRect/>
          </a:stretch>
        </p:blipFill>
        <p:spPr>
          <a:xfrm>
            <a:off x="8986084" y="497613"/>
            <a:ext cx="1524132" cy="493819"/>
          </a:xfrm>
          <a:prstGeom prst="rect">
            <a:avLst/>
          </a:prstGeom>
        </p:spPr>
      </p:pic>
    </p:spTree>
    <p:extLst>
      <p:ext uri="{BB962C8B-B14F-4D97-AF65-F5344CB8AC3E}">
        <p14:creationId xmlns:p14="http://schemas.microsoft.com/office/powerpoint/2010/main" val="2297383590"/>
      </p:ext>
    </p:extLst>
  </p:cSld>
  <p:clrMapOvr>
    <a:masterClrMapping/>
  </p:clrMapOvr>
</p:sld>
</file>

<file path=ppt/theme/theme1.xml><?xml version="1.0" encoding="utf-8"?>
<a:theme xmlns:a="http://schemas.openxmlformats.org/drawingml/2006/main" name="Office Theme">
  <a:themeElements>
    <a:clrScheme name="DBHDS Brand">
      <a:dk1>
        <a:srgbClr val="00689A"/>
      </a:dk1>
      <a:lt1>
        <a:srgbClr val="FFFFFF"/>
      </a:lt1>
      <a:dk2>
        <a:srgbClr val="53575A"/>
      </a:dk2>
      <a:lt2>
        <a:srgbClr val="E7E6E6"/>
      </a:lt2>
      <a:accent1>
        <a:srgbClr val="6C9742"/>
      </a:accent1>
      <a:accent2>
        <a:srgbClr val="E3B938"/>
      </a:accent2>
      <a:accent3>
        <a:srgbClr val="A5A5A5"/>
      </a:accent3>
      <a:accent4>
        <a:srgbClr val="48AEE1"/>
      </a:accent4>
      <a:accent5>
        <a:srgbClr val="5B9BD5"/>
      </a:accent5>
      <a:accent6>
        <a:srgbClr val="97D147"/>
      </a:accent6>
      <a:hlink>
        <a:srgbClr val="517431"/>
      </a:hlink>
      <a:folHlink>
        <a:srgbClr val="074369"/>
      </a:folHlink>
    </a:clrScheme>
    <a:fontScheme name="Raleway">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65D6DF4-4246-7F44-9F6C-3B03F3793DFB}" vid="{4043341F-36B3-B341-89BF-F19FAB7737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47CBA5862325499F4B19F09ABED717" ma:contentTypeVersion="12" ma:contentTypeDescription="Create a new document." ma:contentTypeScope="" ma:versionID="29eed4e7e25106545d5b7de0e13fb5b0">
  <xsd:schema xmlns:xsd="http://www.w3.org/2001/XMLSchema" xmlns:xs="http://www.w3.org/2001/XMLSchema" xmlns:p="http://schemas.microsoft.com/office/2006/metadata/properties" xmlns:ns2="6eb2e964-63f8-435e-ad88-c06008ac4c04" xmlns:ns3="ffd8a784-bd05-48c3-a9a4-e3eb8d08a480" targetNamespace="http://schemas.microsoft.com/office/2006/metadata/properties" ma:root="true" ma:fieldsID="bd70e2a8752136144d649508edef7d86" ns2:_="" ns3:_="">
    <xsd:import namespace="6eb2e964-63f8-435e-ad88-c06008ac4c04"/>
    <xsd:import namespace="ffd8a784-bd05-48c3-a9a4-e3eb8d08a4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b2e964-63f8-435e-ad88-c06008ac4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d8a784-bd05-48c3-a9a4-e3eb8d08a4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b726dc3-2a37-43ee-86d3-1791c64740ba}" ma:internalName="TaxCatchAll" ma:showField="CatchAllData" ma:web="ffd8a784-bd05-48c3-a9a4-e3eb8d08a4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fd8a784-bd05-48c3-a9a4-e3eb8d08a480" xsi:nil="true"/>
    <lcf76f155ced4ddcb4097134ff3c332f xmlns="6eb2e964-63f8-435e-ad88-c06008ac4c04">
      <Terms xmlns="http://schemas.microsoft.com/office/infopath/2007/PartnerControls"/>
    </lcf76f155ced4ddcb4097134ff3c332f>
    <SharedWithUsers xmlns="ffd8a784-bd05-48c3-a9a4-e3eb8d08a480">
      <UserInfo>
        <DisplayName>Grillon, Cassie (DBHDS)</DisplayName>
        <AccountId>142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9C5FB3-C809-4117-8EBD-1B03DE029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b2e964-63f8-435e-ad88-c06008ac4c04"/>
    <ds:schemaRef ds:uri="ffd8a784-bd05-48c3-a9a4-e3eb8d08a4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A63371-8DB0-4F59-9B16-6FE2E84BE430}">
  <ds:schemaRefs>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ffd8a784-bd05-48c3-a9a4-e3eb8d08a480"/>
    <ds:schemaRef ds:uri="6eb2e964-63f8-435e-ad88-c06008ac4c04"/>
    <ds:schemaRef ds:uri="http://purl.org/dc/dcmitype/"/>
  </ds:schemaRefs>
</ds:datastoreItem>
</file>

<file path=customXml/itemProps3.xml><?xml version="1.0" encoding="utf-8"?>
<ds:datastoreItem xmlns:ds="http://schemas.openxmlformats.org/officeDocument/2006/customXml" ds:itemID="{F9FF4E00-CCD7-4FD0-869D-67A19FA501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REVIVE 11.21</Template>
  <TotalTime>16563</TotalTime>
  <Words>3593</Words>
  <Application>Microsoft Office PowerPoint</Application>
  <PresentationFormat>Widescreen</PresentationFormat>
  <Paragraphs>356</Paragraphs>
  <Slides>43</Slides>
  <Notes>0</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Calibri Light</vt:lpstr>
      <vt:lpstr>Corbel</vt:lpstr>
      <vt:lpstr>Helvetica</vt:lpstr>
      <vt:lpstr>Helvetica Light</vt:lpstr>
      <vt:lpstr>Source Sans Pro Web</vt:lpstr>
      <vt:lpstr>Times New Roman</vt:lpstr>
      <vt:lpstr>Office Theme</vt:lpstr>
      <vt:lpstr>PowerPoint Presentation</vt:lpstr>
      <vt:lpstr>أهداف التعلّم</vt:lpstr>
      <vt:lpstr>فهم اضطرابات تعاطي المواد المخدرة</vt:lpstr>
      <vt:lpstr>دورة الإدمان</vt:lpstr>
      <vt:lpstr>Nuggets</vt:lpstr>
      <vt:lpstr>PowerPoint Presentation</vt:lpstr>
      <vt:lpstr>PowerPoint Presentation</vt:lpstr>
      <vt:lpstr>المواد الأفيونية الشائعة</vt:lpstr>
      <vt:lpstr>PowerPoint Presentation</vt:lpstr>
      <vt:lpstr>PowerPoint Presentation</vt:lpstr>
      <vt:lpstr>ما المقصود بجرعة زائدة من المواد الأفيونية؟</vt:lpstr>
      <vt:lpstr>ما عوامل الخطر التي يمكن أن تجعل 
الشخص أكثر عرضة لتناول جرعة زائدة؟</vt:lpstr>
      <vt:lpstr>بعض الأشخاص أكثر عرضة لخطر الإصابة بحالات الطوارئ المتعلقة بالجرعة الزائدة من المواد الأفيونية، بما في ذلك:</vt:lpstr>
      <vt:lpstr>كيف يمكنك التمييز بين شخص منتشي و 
شخص تناول جرعة زائدة؟</vt:lpstr>
      <vt:lpstr>PowerPoint Presentation</vt:lpstr>
      <vt:lpstr>ما هي بعض الخرافات التي سمعتها عن طرق عكس تأثير الجرعة الزائدة من المواد الأفيونية؟</vt:lpstr>
      <vt:lpstr>هناك العديد من الخرافات حول كيفية عكس تأثير جرعة زائدة من المواد الأفيونية.
فيما يلي بعض منها، ولماذا لا يجب عليك القيام بها.</vt:lpstr>
      <vt:lpstr>النالوكسون هو الوسيلة الفعالة الوحيدة لعلاج حالة الطوارئ الناجمة عن تناول جرعة زائدة من المواد الأفيونية!</vt:lpstr>
      <vt:lpstr>ما هو النالوكسون؟</vt:lpstr>
      <vt:lpstr>كيفية عمل النالوكسون</vt:lpstr>
      <vt:lpstr>مدى أمان النالوكسون</vt:lpstr>
      <vt:lpstr>Narcan (بخاخ أنف)</vt:lpstr>
      <vt:lpstr>PowerPoint Presentation</vt:lpstr>
      <vt:lpstr>Naloxone (عن طريق الحقن)</vt:lpstr>
      <vt:lpstr>PowerPoint Presentation</vt:lpstr>
      <vt:lpstr>كيفية تخزين النالوكسون</vt:lpstr>
      <vt:lpstr>خطوات الاستجابة لجرعة زائدة من المواد الأفيونية</vt:lpstr>
      <vt:lpstr>التحقق من التجاوب</vt:lpstr>
      <vt:lpstr>اتصل على الرقم 911</vt:lpstr>
      <vt:lpstr>PowerPoint Presentation</vt:lpstr>
      <vt:lpstr>نفذ التنفس الإنقاذي مرتين</vt:lpstr>
      <vt:lpstr>PowerPoint Presentation</vt:lpstr>
      <vt:lpstr>إعطاء النالوكسون</vt:lpstr>
      <vt:lpstr>التنفس الإنقاذي أو الإنعاش القلبي الرئوي (إذا كان المنقذ مدربًا على الإنعاش القلبي الرئوي أو يتلقى التوجيهات من 911 لفعل ذلك)</vt:lpstr>
      <vt:lpstr>التقييم والاستجابة</vt:lpstr>
      <vt:lpstr>متى يجب إعطاء جرعة ثانية من نالوكسون</vt:lpstr>
      <vt:lpstr>متى يجب إعطاء جرعة ثانية من نالوكسون</vt:lpstr>
      <vt:lpstr>الرعاية اللاحقة لشخص متعافي</vt:lpstr>
      <vt:lpstr>الأسئلة الشائعة حول النالوكسون</vt:lpstr>
      <vt:lpstr>الحماية القانونية في الاستجابة للجرعة الزائدة</vt:lpstr>
      <vt:lpstr>الحماية القانونية في الاستجابة للجرعة الزائدة</vt:lpstr>
      <vt:lpstr>تدريب عملي</vt:lpstr>
      <vt:lpstr>نشكرك على حضورك!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Vazquez, Tiana (DBHDS)</dc:creator>
  <cp:lastModifiedBy>Mahmoud Said</cp:lastModifiedBy>
  <cp:revision>47</cp:revision>
  <dcterms:created xsi:type="dcterms:W3CDTF">2023-11-21T19:43:43Z</dcterms:created>
  <dcterms:modified xsi:type="dcterms:W3CDTF">2024-08-12T16:29:33Z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0x0101007C47CBA5862325499F4B19F09ABED717</vt:lpwstr>
  </property>
  <property fmtid="{D5CDD505-2E9C-101B-9397-08002B2CF9AE}" pid="3" name="MediaServiceImageTags">
    <vt:lpwstr/>
  </property>
</Properties>
</file>