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7.xml" ContentType="application/vnd.openxmlformats-officedocument.presentationml.tags+xml"/>
  <Override PartName="/ppt/notesSlides/notesSlide29.xml" ContentType="application/vnd.openxmlformats-officedocument.presentationml.notesSlide+xml"/>
  <Override PartName="/ppt/tags/tag8.xml" ContentType="application/vnd.openxmlformats-officedocument.presentationml.tags+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tags/tag10.xml" ContentType="application/vnd.openxmlformats-officedocument.presentationml.tags+xml"/>
  <Override PartName="/ppt/notesSlides/notesSlide32.xml" ContentType="application/vnd.openxmlformats-officedocument.presentationml.notesSlide+xml"/>
  <Override PartName="/ppt/tags/tag11.xml" ContentType="application/vnd.openxmlformats-officedocument.presentationml.tags+xml"/>
  <Override PartName="/ppt/notesSlides/notesSlide33.xml" ContentType="application/vnd.openxmlformats-officedocument.presentationml.notesSlide+xml"/>
  <Override PartName="/ppt/tags/tag12.xml" ContentType="application/vnd.openxmlformats-officedocument.presentationml.tags+xml"/>
  <Override PartName="/ppt/notesSlides/notesSlide34.xml" ContentType="application/vnd.openxmlformats-officedocument.presentationml.notesSlide+xml"/>
  <Override PartName="/ppt/tags/tag13.xml" ContentType="application/vnd.openxmlformats-officedocument.presentationml.tags+xml"/>
  <Override PartName="/ppt/notesSlides/notesSlide35.xml" ContentType="application/vnd.openxmlformats-officedocument.presentationml.notesSlide+xml"/>
  <Override PartName="/ppt/tags/tag14.xml" ContentType="application/vnd.openxmlformats-officedocument.presentationml.tags+xml"/>
  <Override PartName="/ppt/notesSlides/notesSlide36.xml" ContentType="application/vnd.openxmlformats-officedocument.presentationml.notesSlide+xml"/>
  <Override PartName="/ppt/tags/tag15.xml" ContentType="application/vnd.openxmlformats-officedocument.presentationml.tags+xml"/>
  <Override PartName="/ppt/notesSlides/notesSlide37.xml" ContentType="application/vnd.openxmlformats-officedocument.presentationml.notesSlide+xml"/>
  <Override PartName="/ppt/tags/tag16.xml" ContentType="application/vnd.openxmlformats-officedocument.presentationml.tags+xml"/>
  <Override PartName="/ppt/notesSlides/notesSlide38.xml" ContentType="application/vnd.openxmlformats-officedocument.presentationml.notesSlide+xml"/>
  <Override PartName="/ppt/tags/tag17.xml" ContentType="application/vnd.openxmlformats-officedocument.presentationml.tags+xml"/>
  <Override PartName="/ppt/notesSlides/notesSlide39.xml" ContentType="application/vnd.openxmlformats-officedocument.presentationml.notesSlide+xml"/>
  <Override PartName="/ppt/tags/tag18.xml" ContentType="application/vnd.openxmlformats-officedocument.presentationml.tags+xml"/>
  <Override PartName="/ppt/notesSlides/notesSlide40.xml" ContentType="application/vnd.openxmlformats-officedocument.presentationml.notesSlide+xml"/>
  <Override PartName="/ppt/tags/tag19.xml" ContentType="application/vnd.openxmlformats-officedocument.presentationml.tags+xml"/>
  <Override PartName="/ppt/notesSlides/notesSlide41.xml" ContentType="application/vnd.openxmlformats-officedocument.presentationml.notesSlide+xml"/>
  <Override PartName="/ppt/tags/tag20.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0"/>
  </p:notesMasterIdLst>
  <p:handoutMasterIdLst>
    <p:handoutMasterId r:id="rId51"/>
  </p:handoutMasterIdLst>
  <p:sldIdLst>
    <p:sldId id="282" r:id="rId5"/>
    <p:sldId id="260" r:id="rId6"/>
    <p:sldId id="374" r:id="rId7"/>
    <p:sldId id="358" r:id="rId8"/>
    <p:sldId id="366" r:id="rId9"/>
    <p:sldId id="318" r:id="rId10"/>
    <p:sldId id="283" r:id="rId11"/>
    <p:sldId id="317" r:id="rId12"/>
    <p:sldId id="315" r:id="rId13"/>
    <p:sldId id="316" r:id="rId14"/>
    <p:sldId id="307" r:id="rId15"/>
    <p:sldId id="336" r:id="rId16"/>
    <p:sldId id="335" r:id="rId17"/>
    <p:sldId id="321" r:id="rId18"/>
    <p:sldId id="370" r:id="rId19"/>
    <p:sldId id="333" r:id="rId20"/>
    <p:sldId id="287" r:id="rId21"/>
    <p:sldId id="337" r:id="rId22"/>
    <p:sldId id="342" r:id="rId23"/>
    <p:sldId id="338" r:id="rId24"/>
    <p:sldId id="360" r:id="rId25"/>
    <p:sldId id="389" r:id="rId26"/>
    <p:sldId id="300" r:id="rId27"/>
    <p:sldId id="324" r:id="rId28"/>
    <p:sldId id="390" r:id="rId29"/>
    <p:sldId id="332" r:id="rId30"/>
    <p:sldId id="375" r:id="rId31"/>
    <p:sldId id="371" r:id="rId32"/>
    <p:sldId id="369" r:id="rId33"/>
    <p:sldId id="292" r:id="rId34"/>
    <p:sldId id="290" r:id="rId35"/>
    <p:sldId id="378" r:id="rId36"/>
    <p:sldId id="379" r:id="rId37"/>
    <p:sldId id="382" r:id="rId38"/>
    <p:sldId id="348" r:id="rId39"/>
    <p:sldId id="383" r:id="rId40"/>
    <p:sldId id="384" r:id="rId41"/>
    <p:sldId id="385" r:id="rId42"/>
    <p:sldId id="386" r:id="rId43"/>
    <p:sldId id="381" r:id="rId44"/>
    <p:sldId id="387" r:id="rId45"/>
    <p:sldId id="388" r:id="rId46"/>
    <p:sldId id="297" r:id="rId47"/>
    <p:sldId id="377" r:id="rId48"/>
    <p:sldId id="376" r:id="rId49"/>
  </p:sldIdLst>
  <p:sldSz cx="12192000" cy="6858000"/>
  <p:notesSz cx="7023100" cy="93091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B4F85B-8678-4814-B4F7-D70A87A85710}">
          <p14:sldIdLst>
            <p14:sldId id="282"/>
            <p14:sldId id="260"/>
            <p14:sldId id="374"/>
            <p14:sldId id="358"/>
            <p14:sldId id="366"/>
            <p14:sldId id="318"/>
            <p14:sldId id="283"/>
            <p14:sldId id="317"/>
            <p14:sldId id="315"/>
            <p14:sldId id="316"/>
            <p14:sldId id="307"/>
            <p14:sldId id="336"/>
            <p14:sldId id="335"/>
            <p14:sldId id="321"/>
            <p14:sldId id="370"/>
            <p14:sldId id="333"/>
            <p14:sldId id="287"/>
            <p14:sldId id="337"/>
            <p14:sldId id="342"/>
            <p14:sldId id="338"/>
            <p14:sldId id="360"/>
            <p14:sldId id="389"/>
            <p14:sldId id="300"/>
            <p14:sldId id="324"/>
            <p14:sldId id="390"/>
            <p14:sldId id="332"/>
            <p14:sldId id="375"/>
            <p14:sldId id="371"/>
            <p14:sldId id="369"/>
            <p14:sldId id="292"/>
            <p14:sldId id="290"/>
            <p14:sldId id="378"/>
            <p14:sldId id="379"/>
            <p14:sldId id="382"/>
            <p14:sldId id="348"/>
            <p14:sldId id="383"/>
            <p14:sldId id="384"/>
            <p14:sldId id="385"/>
            <p14:sldId id="386"/>
            <p14:sldId id="381"/>
            <p14:sldId id="387"/>
            <p14:sldId id="388"/>
            <p14:sldId id="297"/>
            <p14:sldId id="377"/>
            <p14:sldId id="3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454329-FCB5-453E-A850-C7039709FBFE}" v="1" dt="2020-04-23T17:22:25.977"/>
    <p1510:client id="{F93C8A2E-8451-44AC-9885-8365192E8404}" v="3" dt="2020-04-17T01:54:39.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0698" autoAdjust="0"/>
  </p:normalViewPr>
  <p:slideViewPr>
    <p:cSldViewPr snapToGrid="0">
      <p:cViewPr varScale="1">
        <p:scale>
          <a:sx n="51" d="100"/>
          <a:sy n="51" d="100"/>
        </p:scale>
        <p:origin x="1680" y="78"/>
      </p:cViewPr>
      <p:guideLst/>
    </p:cSldViewPr>
  </p:slideViewPr>
  <p:notesTextViewPr>
    <p:cViewPr>
      <p:scale>
        <a:sx n="1" d="1"/>
        <a:sy n="1" d="1"/>
      </p:scale>
      <p:origin x="0" y="0"/>
    </p:cViewPr>
  </p:notesTextViewPr>
  <p:sorterViewPr>
    <p:cViewPr>
      <p:scale>
        <a:sx n="100" d="100"/>
        <a:sy n="100" d="100"/>
      </p:scale>
      <p:origin x="0" y="-131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6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66"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field, Rebekah (DBHDS)" userId="S::rebekah.greenfield@dbhds.virginia.gov::e45cec01-637b-4eaf-adcc-d1a1e2c1fa56" providerId="AD" clId="Web-{F93C8A2E-8451-44AC-9885-8365192E8404}"/>
    <pc:docChg chg="modSld">
      <pc:chgData name="Greenfield, Rebekah (DBHDS)" userId="S::rebekah.greenfield@dbhds.virginia.gov::e45cec01-637b-4eaf-adcc-d1a1e2c1fa56" providerId="AD" clId="Web-{F93C8A2E-8451-44AC-9885-8365192E8404}" dt="2020-04-17T01:54:39.479" v="2" actId="20577"/>
      <pc:docMkLst>
        <pc:docMk/>
      </pc:docMkLst>
      <pc:sldChg chg="modSp">
        <pc:chgData name="Greenfield, Rebekah (DBHDS)" userId="S::rebekah.greenfield@dbhds.virginia.gov::e45cec01-637b-4eaf-adcc-d1a1e2c1fa56" providerId="AD" clId="Web-{F93C8A2E-8451-44AC-9885-8365192E8404}" dt="2020-04-17T01:54:35.447" v="0" actId="20577"/>
        <pc:sldMkLst>
          <pc:docMk/>
          <pc:sldMk cId="970372758" sldId="260"/>
        </pc:sldMkLst>
        <pc:spChg chg="mod">
          <ac:chgData name="Greenfield, Rebekah (DBHDS)" userId="S::rebekah.greenfield@dbhds.virginia.gov::e45cec01-637b-4eaf-adcc-d1a1e2c1fa56" providerId="AD" clId="Web-{F93C8A2E-8451-44AC-9885-8365192E8404}" dt="2020-04-17T01:54:35.447" v="0" actId="20577"/>
          <ac:spMkLst>
            <pc:docMk/>
            <pc:sldMk cId="970372758" sldId="260"/>
            <ac:spMk id="3" creationId="{00000000-0000-0000-0000-000000000000}"/>
          </ac:spMkLst>
        </pc:spChg>
      </pc:sldChg>
    </pc:docChg>
  </pc:docChgLst>
  <pc:docChgLst>
    <pc:chgData name="Greenfield, Rebekah (DBHDS)" userId="S::rebekah.greenfield@dbhds.virginia.gov::e45cec01-637b-4eaf-adcc-d1a1e2c1fa56" providerId="AD" clId="Web-{A0454329-FCB5-453E-A850-C7039709FBFE}"/>
    <pc:docChg chg="modSld">
      <pc:chgData name="Greenfield, Rebekah (DBHDS)" userId="S::rebekah.greenfield@dbhds.virginia.gov::e45cec01-637b-4eaf-adcc-d1a1e2c1fa56" providerId="AD" clId="Web-{A0454329-FCB5-453E-A850-C7039709FBFE}" dt="2020-04-23T17:22:25.977" v="0" actId="14100"/>
      <pc:docMkLst>
        <pc:docMk/>
      </pc:docMkLst>
      <pc:sldChg chg="modSp">
        <pc:chgData name="Greenfield, Rebekah (DBHDS)" userId="S::rebekah.greenfield@dbhds.virginia.gov::e45cec01-637b-4eaf-adcc-d1a1e2c1fa56" providerId="AD" clId="Web-{A0454329-FCB5-453E-A850-C7039709FBFE}" dt="2020-04-23T17:22:25.977" v="0" actId="14100"/>
        <pc:sldMkLst>
          <pc:docMk/>
          <pc:sldMk cId="1166191560" sldId="338"/>
        </pc:sldMkLst>
        <pc:spChg chg="mod">
          <ac:chgData name="Greenfield, Rebekah (DBHDS)" userId="S::rebekah.greenfield@dbhds.virginia.gov::e45cec01-637b-4eaf-adcc-d1a1e2c1fa56" providerId="AD" clId="Web-{A0454329-FCB5-453E-A850-C7039709FBFE}" dt="2020-04-23T17:22:25.977" v="0" actId="14100"/>
          <ac:spMkLst>
            <pc:docMk/>
            <pc:sldMk cId="1166191560" sldId="338"/>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122A04-EAFF-4767-9A5C-CCEE3076723C}"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7EA70725-C724-4FEA-8B1E-8B546634D803}">
      <dgm:prSet phldrT="[Text]"/>
      <dgm:spPr/>
      <dgm:t>
        <a:bodyPr/>
        <a:lstStyle/>
        <a:p>
          <a:r>
            <a:rPr lang="en-US" dirty="0" smtClean="0"/>
            <a:t>Train</a:t>
          </a:r>
          <a:endParaRPr lang="en-US" dirty="0"/>
        </a:p>
      </dgm:t>
    </dgm:pt>
    <dgm:pt modelId="{02A868F4-93C1-4CC6-92F5-88820B2EEB7A}" type="parTrans" cxnId="{9756B590-BC9B-435E-87BE-21C42760770A}">
      <dgm:prSet/>
      <dgm:spPr/>
      <dgm:t>
        <a:bodyPr/>
        <a:lstStyle/>
        <a:p>
          <a:endParaRPr lang="en-US"/>
        </a:p>
      </dgm:t>
    </dgm:pt>
    <dgm:pt modelId="{482B7750-3496-4E7C-87A5-E97D1480AE63}" type="sibTrans" cxnId="{9756B590-BC9B-435E-87BE-21C42760770A}">
      <dgm:prSet/>
      <dgm:spPr/>
      <dgm:t>
        <a:bodyPr/>
        <a:lstStyle/>
        <a:p>
          <a:endParaRPr lang="en-US"/>
        </a:p>
      </dgm:t>
    </dgm:pt>
    <dgm:pt modelId="{7817B02B-C67E-4638-991E-D0F43654453B}">
      <dgm:prSet phldrT="[Text]"/>
      <dgm:spPr>
        <a:solidFill>
          <a:schemeClr val="bg1">
            <a:lumMod val="95000"/>
            <a:alpha val="90000"/>
          </a:schemeClr>
        </a:solidFill>
      </dgm:spPr>
      <dgm:t>
        <a:bodyPr/>
        <a:lstStyle/>
        <a:p>
          <a:r>
            <a:rPr lang="en-US" dirty="0" smtClean="0"/>
            <a:t>Look-behind</a:t>
          </a:r>
          <a:endParaRPr lang="en-US" dirty="0"/>
        </a:p>
      </dgm:t>
    </dgm:pt>
    <dgm:pt modelId="{ED42FFD4-F951-436E-852A-45674D1BCE47}" type="parTrans" cxnId="{67C5D8C8-26DF-4F00-A723-488631CC5E0E}">
      <dgm:prSet/>
      <dgm:spPr/>
      <dgm:t>
        <a:bodyPr/>
        <a:lstStyle/>
        <a:p>
          <a:endParaRPr lang="en-US"/>
        </a:p>
      </dgm:t>
    </dgm:pt>
    <dgm:pt modelId="{41B47B70-7413-4325-8A4B-55BD0AA902F4}" type="sibTrans" cxnId="{67C5D8C8-26DF-4F00-A723-488631CC5E0E}">
      <dgm:prSet/>
      <dgm:spPr/>
      <dgm:t>
        <a:bodyPr/>
        <a:lstStyle/>
        <a:p>
          <a:endParaRPr lang="en-US"/>
        </a:p>
      </dgm:t>
    </dgm:pt>
    <dgm:pt modelId="{CCF43CFF-B7ED-47F9-8404-C0F9B1524083}">
      <dgm:prSet phldrT="[Text]"/>
      <dgm:spPr/>
      <dgm:t>
        <a:bodyPr/>
        <a:lstStyle/>
        <a:p>
          <a:r>
            <a:rPr lang="en-US" dirty="0" smtClean="0"/>
            <a:t>Assess</a:t>
          </a:r>
          <a:endParaRPr lang="en-US" dirty="0"/>
        </a:p>
      </dgm:t>
    </dgm:pt>
    <dgm:pt modelId="{468BBCF3-9F1D-4B69-A096-1359A56BC2FD}" type="sibTrans" cxnId="{AA6C1C57-7E04-43E4-B9D2-6AADEE051349}">
      <dgm:prSet/>
      <dgm:spPr/>
      <dgm:t>
        <a:bodyPr/>
        <a:lstStyle/>
        <a:p>
          <a:endParaRPr lang="en-US"/>
        </a:p>
      </dgm:t>
    </dgm:pt>
    <dgm:pt modelId="{90D9E1ED-1203-48E2-9E15-00B629A03458}" type="parTrans" cxnId="{AA6C1C57-7E04-43E4-B9D2-6AADEE051349}">
      <dgm:prSet/>
      <dgm:spPr/>
      <dgm:t>
        <a:bodyPr/>
        <a:lstStyle/>
        <a:p>
          <a:endParaRPr lang="en-US"/>
        </a:p>
      </dgm:t>
    </dgm:pt>
    <dgm:pt modelId="{A9B1AEEC-B330-4177-8B95-966F6D2AF7A8}" type="pres">
      <dgm:prSet presAssocID="{A7122A04-EAFF-4767-9A5C-CCEE3076723C}" presName="Name0" presStyleCnt="0">
        <dgm:presLayoutVars>
          <dgm:chMax val="11"/>
          <dgm:chPref val="11"/>
          <dgm:dir/>
          <dgm:resizeHandles/>
        </dgm:presLayoutVars>
      </dgm:prSet>
      <dgm:spPr/>
      <dgm:t>
        <a:bodyPr/>
        <a:lstStyle/>
        <a:p>
          <a:endParaRPr lang="en-US"/>
        </a:p>
      </dgm:t>
    </dgm:pt>
    <dgm:pt modelId="{066EC6B9-F1D6-42F8-A10E-067E88161FE9}" type="pres">
      <dgm:prSet presAssocID="{7817B02B-C67E-4638-991E-D0F43654453B}" presName="Accent3" presStyleCnt="0"/>
      <dgm:spPr/>
      <dgm:t>
        <a:bodyPr/>
        <a:lstStyle/>
        <a:p>
          <a:endParaRPr lang="en-US"/>
        </a:p>
      </dgm:t>
    </dgm:pt>
    <dgm:pt modelId="{B3978D1F-2E84-4F0B-8126-AF3535ECA8E4}" type="pres">
      <dgm:prSet presAssocID="{7817B02B-C67E-4638-991E-D0F43654453B}" presName="Accent" presStyleLbl="node1" presStyleIdx="0" presStyleCnt="3"/>
      <dgm:spPr/>
      <dgm:t>
        <a:bodyPr/>
        <a:lstStyle/>
        <a:p>
          <a:endParaRPr lang="en-US"/>
        </a:p>
      </dgm:t>
    </dgm:pt>
    <dgm:pt modelId="{0D6EC1F6-83C0-4762-9D0F-A0ED92B65146}" type="pres">
      <dgm:prSet presAssocID="{7817B02B-C67E-4638-991E-D0F43654453B}" presName="ParentBackground3" presStyleCnt="0"/>
      <dgm:spPr/>
      <dgm:t>
        <a:bodyPr/>
        <a:lstStyle/>
        <a:p>
          <a:endParaRPr lang="en-US"/>
        </a:p>
      </dgm:t>
    </dgm:pt>
    <dgm:pt modelId="{D93F964F-C520-4990-8367-F8B2691ADBEC}" type="pres">
      <dgm:prSet presAssocID="{7817B02B-C67E-4638-991E-D0F43654453B}" presName="ParentBackground" presStyleLbl="fgAcc1" presStyleIdx="0" presStyleCnt="3"/>
      <dgm:spPr/>
      <dgm:t>
        <a:bodyPr/>
        <a:lstStyle/>
        <a:p>
          <a:endParaRPr lang="en-US"/>
        </a:p>
      </dgm:t>
    </dgm:pt>
    <dgm:pt modelId="{549BA8FB-FF26-451A-ACF3-9C0AA521509A}" type="pres">
      <dgm:prSet presAssocID="{7817B02B-C67E-4638-991E-D0F43654453B}" presName="Parent3" presStyleLbl="revTx" presStyleIdx="0" presStyleCnt="0">
        <dgm:presLayoutVars>
          <dgm:chMax val="1"/>
          <dgm:chPref val="1"/>
          <dgm:bulletEnabled val="1"/>
        </dgm:presLayoutVars>
      </dgm:prSet>
      <dgm:spPr/>
      <dgm:t>
        <a:bodyPr/>
        <a:lstStyle/>
        <a:p>
          <a:endParaRPr lang="en-US"/>
        </a:p>
      </dgm:t>
    </dgm:pt>
    <dgm:pt modelId="{D1E8F53F-8CD5-4C7D-809F-97BD5CC6BB91}" type="pres">
      <dgm:prSet presAssocID="{CCF43CFF-B7ED-47F9-8404-C0F9B1524083}" presName="Accent2" presStyleCnt="0"/>
      <dgm:spPr/>
      <dgm:t>
        <a:bodyPr/>
        <a:lstStyle/>
        <a:p>
          <a:endParaRPr lang="en-US"/>
        </a:p>
      </dgm:t>
    </dgm:pt>
    <dgm:pt modelId="{A876880D-A24A-490C-A6FC-052FCD4AFE1A}" type="pres">
      <dgm:prSet presAssocID="{CCF43CFF-B7ED-47F9-8404-C0F9B1524083}" presName="Accent" presStyleLbl="node1" presStyleIdx="1" presStyleCnt="3"/>
      <dgm:spPr/>
      <dgm:t>
        <a:bodyPr/>
        <a:lstStyle/>
        <a:p>
          <a:endParaRPr lang="en-US"/>
        </a:p>
      </dgm:t>
    </dgm:pt>
    <dgm:pt modelId="{7B4196B3-C0EF-4F6D-8B33-D880B6D8D2E3}" type="pres">
      <dgm:prSet presAssocID="{CCF43CFF-B7ED-47F9-8404-C0F9B1524083}" presName="ParentBackground2" presStyleCnt="0"/>
      <dgm:spPr/>
      <dgm:t>
        <a:bodyPr/>
        <a:lstStyle/>
        <a:p>
          <a:endParaRPr lang="en-US"/>
        </a:p>
      </dgm:t>
    </dgm:pt>
    <dgm:pt modelId="{69309E2C-5AE8-462E-BBDB-A40AE4C3579A}" type="pres">
      <dgm:prSet presAssocID="{CCF43CFF-B7ED-47F9-8404-C0F9B1524083}" presName="ParentBackground" presStyleLbl="fgAcc1" presStyleIdx="1" presStyleCnt="3"/>
      <dgm:spPr/>
      <dgm:t>
        <a:bodyPr/>
        <a:lstStyle/>
        <a:p>
          <a:endParaRPr lang="en-US"/>
        </a:p>
      </dgm:t>
    </dgm:pt>
    <dgm:pt modelId="{39F79A16-7CC7-4F07-ACC9-3E8F48A36F05}" type="pres">
      <dgm:prSet presAssocID="{CCF43CFF-B7ED-47F9-8404-C0F9B1524083}" presName="Parent2" presStyleLbl="revTx" presStyleIdx="0" presStyleCnt="0">
        <dgm:presLayoutVars>
          <dgm:chMax val="1"/>
          <dgm:chPref val="1"/>
          <dgm:bulletEnabled val="1"/>
        </dgm:presLayoutVars>
      </dgm:prSet>
      <dgm:spPr/>
      <dgm:t>
        <a:bodyPr/>
        <a:lstStyle/>
        <a:p>
          <a:endParaRPr lang="en-US"/>
        </a:p>
      </dgm:t>
    </dgm:pt>
    <dgm:pt modelId="{5A584861-BAFB-4F4B-8C76-A665BC4639A9}" type="pres">
      <dgm:prSet presAssocID="{7EA70725-C724-4FEA-8B1E-8B546634D803}" presName="Accent1" presStyleCnt="0"/>
      <dgm:spPr/>
      <dgm:t>
        <a:bodyPr/>
        <a:lstStyle/>
        <a:p>
          <a:endParaRPr lang="en-US"/>
        </a:p>
      </dgm:t>
    </dgm:pt>
    <dgm:pt modelId="{DE2311AB-0FF7-4153-A9BD-7432069EDA66}" type="pres">
      <dgm:prSet presAssocID="{7EA70725-C724-4FEA-8B1E-8B546634D803}" presName="Accent" presStyleLbl="node1" presStyleIdx="2" presStyleCnt="3"/>
      <dgm:spPr/>
      <dgm:t>
        <a:bodyPr/>
        <a:lstStyle/>
        <a:p>
          <a:endParaRPr lang="en-US"/>
        </a:p>
      </dgm:t>
    </dgm:pt>
    <dgm:pt modelId="{146FE71D-EDDB-43DC-A049-B8222B9FDBA0}" type="pres">
      <dgm:prSet presAssocID="{7EA70725-C724-4FEA-8B1E-8B546634D803}" presName="ParentBackground1" presStyleCnt="0"/>
      <dgm:spPr/>
      <dgm:t>
        <a:bodyPr/>
        <a:lstStyle/>
        <a:p>
          <a:endParaRPr lang="en-US"/>
        </a:p>
      </dgm:t>
    </dgm:pt>
    <dgm:pt modelId="{5D85D56D-2CDE-46ED-9539-E71C79FBF068}" type="pres">
      <dgm:prSet presAssocID="{7EA70725-C724-4FEA-8B1E-8B546634D803}" presName="ParentBackground" presStyleLbl="fgAcc1" presStyleIdx="2" presStyleCnt="3"/>
      <dgm:spPr/>
      <dgm:t>
        <a:bodyPr/>
        <a:lstStyle/>
        <a:p>
          <a:endParaRPr lang="en-US"/>
        </a:p>
      </dgm:t>
    </dgm:pt>
    <dgm:pt modelId="{6D0C2EF5-8045-4328-A7B0-1BF2EF560827}" type="pres">
      <dgm:prSet presAssocID="{7EA70725-C724-4FEA-8B1E-8B546634D803}" presName="Parent1" presStyleLbl="revTx" presStyleIdx="0" presStyleCnt="0">
        <dgm:presLayoutVars>
          <dgm:chMax val="1"/>
          <dgm:chPref val="1"/>
          <dgm:bulletEnabled val="1"/>
        </dgm:presLayoutVars>
      </dgm:prSet>
      <dgm:spPr/>
      <dgm:t>
        <a:bodyPr/>
        <a:lstStyle/>
        <a:p>
          <a:endParaRPr lang="en-US"/>
        </a:p>
      </dgm:t>
    </dgm:pt>
  </dgm:ptLst>
  <dgm:cxnLst>
    <dgm:cxn modelId="{AA6C1C57-7E04-43E4-B9D2-6AADEE051349}" srcId="{A7122A04-EAFF-4767-9A5C-CCEE3076723C}" destId="{CCF43CFF-B7ED-47F9-8404-C0F9B1524083}" srcOrd="1" destOrd="0" parTransId="{90D9E1ED-1203-48E2-9E15-00B629A03458}" sibTransId="{468BBCF3-9F1D-4B69-A096-1359A56BC2FD}"/>
    <dgm:cxn modelId="{ACBD5395-40D8-4671-957E-D38E3AF43CE4}" type="presOf" srcId="{7817B02B-C67E-4638-991E-D0F43654453B}" destId="{549BA8FB-FF26-451A-ACF3-9C0AA521509A}" srcOrd="1" destOrd="0" presId="urn:microsoft.com/office/officeart/2011/layout/CircleProcess"/>
    <dgm:cxn modelId="{4045E86F-8CB9-4A26-B434-90EF001F719D}" type="presOf" srcId="{CCF43CFF-B7ED-47F9-8404-C0F9B1524083}" destId="{39F79A16-7CC7-4F07-ACC9-3E8F48A36F05}" srcOrd="1" destOrd="0" presId="urn:microsoft.com/office/officeart/2011/layout/CircleProcess"/>
    <dgm:cxn modelId="{C556D2CD-34C8-4AB9-A78B-ADA37A2A6482}" type="presOf" srcId="{7EA70725-C724-4FEA-8B1E-8B546634D803}" destId="{5D85D56D-2CDE-46ED-9539-E71C79FBF068}" srcOrd="0" destOrd="0" presId="urn:microsoft.com/office/officeart/2011/layout/CircleProcess"/>
    <dgm:cxn modelId="{D529993C-D79D-4210-AF92-3D580F211135}" type="presOf" srcId="{7EA70725-C724-4FEA-8B1E-8B546634D803}" destId="{6D0C2EF5-8045-4328-A7B0-1BF2EF560827}" srcOrd="1" destOrd="0" presId="urn:microsoft.com/office/officeart/2011/layout/CircleProcess"/>
    <dgm:cxn modelId="{C75170B9-AB71-4053-B1A1-18498D4D29BB}" type="presOf" srcId="{7817B02B-C67E-4638-991E-D0F43654453B}" destId="{D93F964F-C520-4990-8367-F8B2691ADBEC}" srcOrd="0" destOrd="0" presId="urn:microsoft.com/office/officeart/2011/layout/CircleProcess"/>
    <dgm:cxn modelId="{0E1DF985-8A70-4EA8-80ED-D0AFA2CC9F07}" type="presOf" srcId="{A7122A04-EAFF-4767-9A5C-CCEE3076723C}" destId="{A9B1AEEC-B330-4177-8B95-966F6D2AF7A8}" srcOrd="0" destOrd="0" presId="urn:microsoft.com/office/officeart/2011/layout/CircleProcess"/>
    <dgm:cxn modelId="{C09FCF8D-99CD-4D25-837D-FBB6CA2996D4}" type="presOf" srcId="{CCF43CFF-B7ED-47F9-8404-C0F9B1524083}" destId="{69309E2C-5AE8-462E-BBDB-A40AE4C3579A}" srcOrd="0" destOrd="0" presId="urn:microsoft.com/office/officeart/2011/layout/CircleProcess"/>
    <dgm:cxn modelId="{67C5D8C8-26DF-4F00-A723-488631CC5E0E}" srcId="{A7122A04-EAFF-4767-9A5C-CCEE3076723C}" destId="{7817B02B-C67E-4638-991E-D0F43654453B}" srcOrd="2" destOrd="0" parTransId="{ED42FFD4-F951-436E-852A-45674D1BCE47}" sibTransId="{41B47B70-7413-4325-8A4B-55BD0AA902F4}"/>
    <dgm:cxn modelId="{9756B590-BC9B-435E-87BE-21C42760770A}" srcId="{A7122A04-EAFF-4767-9A5C-CCEE3076723C}" destId="{7EA70725-C724-4FEA-8B1E-8B546634D803}" srcOrd="0" destOrd="0" parTransId="{02A868F4-93C1-4CC6-92F5-88820B2EEB7A}" sibTransId="{482B7750-3496-4E7C-87A5-E97D1480AE63}"/>
    <dgm:cxn modelId="{99765336-83C4-4E92-8C17-33259853B948}" type="presParOf" srcId="{A9B1AEEC-B330-4177-8B95-966F6D2AF7A8}" destId="{066EC6B9-F1D6-42F8-A10E-067E88161FE9}" srcOrd="0" destOrd="0" presId="urn:microsoft.com/office/officeart/2011/layout/CircleProcess"/>
    <dgm:cxn modelId="{E0991257-8252-445C-9B2E-737A433ACF86}" type="presParOf" srcId="{066EC6B9-F1D6-42F8-A10E-067E88161FE9}" destId="{B3978D1F-2E84-4F0B-8126-AF3535ECA8E4}" srcOrd="0" destOrd="0" presId="urn:microsoft.com/office/officeart/2011/layout/CircleProcess"/>
    <dgm:cxn modelId="{A1067B5F-D712-49B7-AEEC-6CD56B79AFA3}" type="presParOf" srcId="{A9B1AEEC-B330-4177-8B95-966F6D2AF7A8}" destId="{0D6EC1F6-83C0-4762-9D0F-A0ED92B65146}" srcOrd="1" destOrd="0" presId="urn:microsoft.com/office/officeart/2011/layout/CircleProcess"/>
    <dgm:cxn modelId="{6302EC51-9CF4-445D-B6CD-7B0CA47A4E42}" type="presParOf" srcId="{0D6EC1F6-83C0-4762-9D0F-A0ED92B65146}" destId="{D93F964F-C520-4990-8367-F8B2691ADBEC}" srcOrd="0" destOrd="0" presId="urn:microsoft.com/office/officeart/2011/layout/CircleProcess"/>
    <dgm:cxn modelId="{66F7C698-BEF8-4338-A6B2-B7AB515814FB}" type="presParOf" srcId="{A9B1AEEC-B330-4177-8B95-966F6D2AF7A8}" destId="{549BA8FB-FF26-451A-ACF3-9C0AA521509A}" srcOrd="2" destOrd="0" presId="urn:microsoft.com/office/officeart/2011/layout/CircleProcess"/>
    <dgm:cxn modelId="{6894C5B0-471C-4EC9-B759-ED768EE973B9}" type="presParOf" srcId="{A9B1AEEC-B330-4177-8B95-966F6D2AF7A8}" destId="{D1E8F53F-8CD5-4C7D-809F-97BD5CC6BB91}" srcOrd="3" destOrd="0" presId="urn:microsoft.com/office/officeart/2011/layout/CircleProcess"/>
    <dgm:cxn modelId="{E83AB7C5-EF44-4621-A042-3814633339F8}" type="presParOf" srcId="{D1E8F53F-8CD5-4C7D-809F-97BD5CC6BB91}" destId="{A876880D-A24A-490C-A6FC-052FCD4AFE1A}" srcOrd="0" destOrd="0" presId="urn:microsoft.com/office/officeart/2011/layout/CircleProcess"/>
    <dgm:cxn modelId="{DB2B0E4F-F94B-473F-AFCD-4623FED84FC8}" type="presParOf" srcId="{A9B1AEEC-B330-4177-8B95-966F6D2AF7A8}" destId="{7B4196B3-C0EF-4F6D-8B33-D880B6D8D2E3}" srcOrd="4" destOrd="0" presId="urn:microsoft.com/office/officeart/2011/layout/CircleProcess"/>
    <dgm:cxn modelId="{7741523D-18BF-4ECF-A640-34AE2F3B2CBA}" type="presParOf" srcId="{7B4196B3-C0EF-4F6D-8B33-D880B6D8D2E3}" destId="{69309E2C-5AE8-462E-BBDB-A40AE4C3579A}" srcOrd="0" destOrd="0" presId="urn:microsoft.com/office/officeart/2011/layout/CircleProcess"/>
    <dgm:cxn modelId="{B98C89BC-D54C-4DD9-A4A6-083856B388EC}" type="presParOf" srcId="{A9B1AEEC-B330-4177-8B95-966F6D2AF7A8}" destId="{39F79A16-7CC7-4F07-ACC9-3E8F48A36F05}" srcOrd="5" destOrd="0" presId="urn:microsoft.com/office/officeart/2011/layout/CircleProcess"/>
    <dgm:cxn modelId="{C2379F77-02FE-4EF6-9516-D99609FB6B44}" type="presParOf" srcId="{A9B1AEEC-B330-4177-8B95-966F6D2AF7A8}" destId="{5A584861-BAFB-4F4B-8C76-A665BC4639A9}" srcOrd="6" destOrd="0" presId="urn:microsoft.com/office/officeart/2011/layout/CircleProcess"/>
    <dgm:cxn modelId="{4B449511-0023-487D-BF7B-8FBFAFD4B6E7}" type="presParOf" srcId="{5A584861-BAFB-4F4B-8C76-A665BC4639A9}" destId="{DE2311AB-0FF7-4153-A9BD-7432069EDA66}" srcOrd="0" destOrd="0" presId="urn:microsoft.com/office/officeart/2011/layout/CircleProcess"/>
    <dgm:cxn modelId="{A02783EC-D471-48BE-9090-3B69C282A02B}" type="presParOf" srcId="{A9B1AEEC-B330-4177-8B95-966F6D2AF7A8}" destId="{146FE71D-EDDB-43DC-A049-B8222B9FDBA0}" srcOrd="7" destOrd="0" presId="urn:microsoft.com/office/officeart/2011/layout/CircleProcess"/>
    <dgm:cxn modelId="{13BAA89A-4D10-4D14-B610-73FA4C23483C}" type="presParOf" srcId="{146FE71D-EDDB-43DC-A049-B8222B9FDBA0}" destId="{5D85D56D-2CDE-46ED-9539-E71C79FBF068}" srcOrd="0" destOrd="0" presId="urn:microsoft.com/office/officeart/2011/layout/CircleProcess"/>
    <dgm:cxn modelId="{9F582E2F-2015-4923-A399-0BB3F8A1AEFA}" type="presParOf" srcId="{A9B1AEEC-B330-4177-8B95-966F6D2AF7A8}" destId="{6D0C2EF5-8045-4328-A7B0-1BF2EF560827}"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5ADD44-E527-4259-B460-FE7139BD9E9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611219B7-4A40-49A1-853D-38BAF7E38003}">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dirty="0" smtClean="0"/>
            <a:t>Report concerns as needed to your supervisor and appropriate state agency (APS/CPS), and DBHDS Human Rights and/or Licensing</a:t>
          </a:r>
          <a:endParaRPr lang="en-US" sz="1600" dirty="0"/>
        </a:p>
      </dgm:t>
    </dgm:pt>
    <dgm:pt modelId="{25AB60CA-D3A9-45F7-BB25-4E5A6DA21A55}" type="parTrans" cxnId="{265ECA00-BFF6-4BE4-9364-22B3A0BFC4D6}">
      <dgm:prSet/>
      <dgm:spPr/>
      <dgm:t>
        <a:bodyPr/>
        <a:lstStyle/>
        <a:p>
          <a:endParaRPr lang="en-US"/>
        </a:p>
      </dgm:t>
    </dgm:pt>
    <dgm:pt modelId="{DD088E2F-78E5-47DA-AFEE-0B00F0FC5382}" type="sibTrans" cxnId="{265ECA00-BFF6-4BE4-9364-22B3A0BFC4D6}">
      <dgm:prSet/>
      <dgm:spPr/>
      <dgm:t>
        <a:bodyPr/>
        <a:lstStyle/>
        <a:p>
          <a:endParaRPr lang="en-US"/>
        </a:p>
      </dgm:t>
    </dgm:pt>
    <dgm:pt modelId="{3CAB86B3-5E79-4199-A330-35DC752423AB}">
      <dgm:prSet phldrT="[Text]" custT="1"/>
      <dgm:spPr/>
      <dgm:t>
        <a:bodyPr/>
        <a:lstStyle/>
        <a:p>
          <a:r>
            <a:rPr lang="en-US" sz="1400" b="1" dirty="0" smtClean="0">
              <a:solidFill>
                <a:schemeClr val="bg1"/>
              </a:solidFill>
              <a:latin typeface="+mn-lt"/>
              <a:ea typeface="Calibri" panose="020F0502020204030204" pitchFamily="34" charset="0"/>
            </a:rPr>
            <a:t>Document issue in the record </a:t>
          </a:r>
          <a:endParaRPr lang="en-US" sz="1400" b="1" dirty="0"/>
        </a:p>
      </dgm:t>
    </dgm:pt>
    <dgm:pt modelId="{A5E7855B-D079-4274-B6DF-CDAA975B06F0}" type="parTrans" cxnId="{4A78408C-DEE5-4EAA-921D-06B8AE0B652E}">
      <dgm:prSet/>
      <dgm:spPr/>
      <dgm:t>
        <a:bodyPr/>
        <a:lstStyle/>
        <a:p>
          <a:endParaRPr lang="en-US"/>
        </a:p>
      </dgm:t>
    </dgm:pt>
    <dgm:pt modelId="{F47AFBD8-267B-4D32-99B0-339F19897029}" type="sibTrans" cxnId="{4A78408C-DEE5-4EAA-921D-06B8AE0B652E}">
      <dgm:prSet/>
      <dgm:spPr/>
      <dgm:t>
        <a:bodyPr/>
        <a:lstStyle/>
        <a:p>
          <a:endParaRPr lang="en-US"/>
        </a:p>
      </dgm:t>
    </dgm:pt>
    <dgm:pt modelId="{5F6FCA70-495A-4AF0-BD73-AD3137982650}">
      <dgm:prSet phldrT="[Text]" custT="1"/>
      <dgm:spPr/>
      <dgm:t>
        <a:bodyPr/>
        <a:lstStyle/>
        <a:p>
          <a:r>
            <a:rPr lang="en-US" sz="1600" b="1" dirty="0" smtClean="0">
              <a:solidFill>
                <a:schemeClr val="bg1"/>
              </a:solidFill>
              <a:latin typeface="+mn-lt"/>
            </a:rPr>
            <a:t>Explore the issues and make efforts to resolve concerns</a:t>
          </a:r>
          <a:endParaRPr lang="en-US" sz="1600" dirty="0"/>
        </a:p>
      </dgm:t>
    </dgm:pt>
    <dgm:pt modelId="{14915128-969F-4799-B19E-638F1C8CB0D7}" type="parTrans" cxnId="{AA782552-5030-4E8D-B2AD-D1EBEAED1A6A}">
      <dgm:prSet/>
      <dgm:spPr/>
      <dgm:t>
        <a:bodyPr/>
        <a:lstStyle/>
        <a:p>
          <a:endParaRPr lang="en-US"/>
        </a:p>
      </dgm:t>
    </dgm:pt>
    <dgm:pt modelId="{3D432B8D-93BB-4F4A-810D-31BEC009703B}" type="sibTrans" cxnId="{AA782552-5030-4E8D-B2AD-D1EBEAED1A6A}">
      <dgm:prSet/>
      <dgm:spPr/>
      <dgm:t>
        <a:bodyPr/>
        <a:lstStyle/>
        <a:p>
          <a:endParaRPr lang="en-US"/>
        </a:p>
      </dgm:t>
    </dgm:pt>
    <dgm:pt modelId="{157FA739-5460-4837-94C2-475AAF5C0906}">
      <dgm:prSet phldrT="[Text]" custT="1"/>
      <dgm:spPr/>
      <dgm:t>
        <a:bodyPr/>
        <a:lstStyle/>
        <a:p>
          <a:r>
            <a:rPr lang="en-US" sz="1600" b="1" dirty="0"/>
            <a:t>Document the resolution of the issue </a:t>
          </a:r>
        </a:p>
      </dgm:t>
    </dgm:pt>
    <dgm:pt modelId="{768E3BF0-B13C-4E9C-98B3-D54AA09BCC26}" type="parTrans" cxnId="{84C797A0-EF52-4477-809A-B2825E350151}">
      <dgm:prSet/>
      <dgm:spPr/>
      <dgm:t>
        <a:bodyPr/>
        <a:lstStyle/>
        <a:p>
          <a:endParaRPr lang="en-US"/>
        </a:p>
      </dgm:t>
    </dgm:pt>
    <dgm:pt modelId="{DF128F41-A623-48B2-AF8A-782EC656CAA8}" type="sibTrans" cxnId="{84C797A0-EF52-4477-809A-B2825E350151}">
      <dgm:prSet/>
      <dgm:spPr/>
      <dgm:t>
        <a:bodyPr/>
        <a:lstStyle/>
        <a:p>
          <a:endParaRPr lang="en-US"/>
        </a:p>
      </dgm:t>
    </dgm:pt>
    <dgm:pt modelId="{BCE94C94-CD15-41EA-B313-CF68788F36BE}">
      <dgm:prSet custT="1"/>
      <dgm:spPr/>
      <dgm:t>
        <a:bodyPr/>
        <a:lstStyle/>
        <a:p>
          <a:r>
            <a:rPr lang="en-US" sz="1600" b="1" dirty="0"/>
            <a:t>Convene and mobilize the team</a:t>
          </a:r>
        </a:p>
      </dgm:t>
    </dgm:pt>
    <dgm:pt modelId="{BC3BFB7C-3BED-4CD6-8E06-B9207862517B}" type="parTrans" cxnId="{83950084-577C-4A12-AF86-F231471D4435}">
      <dgm:prSet/>
      <dgm:spPr/>
      <dgm:t>
        <a:bodyPr/>
        <a:lstStyle/>
        <a:p>
          <a:endParaRPr lang="en-US"/>
        </a:p>
      </dgm:t>
    </dgm:pt>
    <dgm:pt modelId="{277712E6-0975-4373-B7F6-DC0DE3A2EE2F}" type="sibTrans" cxnId="{83950084-577C-4A12-AF86-F231471D4435}">
      <dgm:prSet/>
      <dgm:spPr/>
      <dgm:t>
        <a:bodyPr/>
        <a:lstStyle/>
        <a:p>
          <a:endParaRPr lang="en-US"/>
        </a:p>
      </dgm:t>
    </dgm:pt>
    <dgm:pt modelId="{2507103F-81F9-4AAB-9808-2A93A79D0042}" type="pres">
      <dgm:prSet presAssocID="{8C5ADD44-E527-4259-B460-FE7139BD9E98}" presName="Name0" presStyleCnt="0">
        <dgm:presLayoutVars>
          <dgm:dir/>
          <dgm:resizeHandles val="exact"/>
        </dgm:presLayoutVars>
      </dgm:prSet>
      <dgm:spPr/>
      <dgm:t>
        <a:bodyPr/>
        <a:lstStyle/>
        <a:p>
          <a:endParaRPr lang="en-US"/>
        </a:p>
      </dgm:t>
    </dgm:pt>
    <dgm:pt modelId="{A52953BA-2A7D-4B13-9E76-A26BC7C67A70}" type="pres">
      <dgm:prSet presAssocID="{8C5ADD44-E527-4259-B460-FE7139BD9E98}" presName="cycle" presStyleCnt="0"/>
      <dgm:spPr/>
    </dgm:pt>
    <dgm:pt modelId="{87FC79FC-EED6-4234-9C38-62422F3F66BE}" type="pres">
      <dgm:prSet presAssocID="{611219B7-4A40-49A1-853D-38BAF7E38003}" presName="nodeFirstNode" presStyleLbl="node1" presStyleIdx="0" presStyleCnt="5" custScaleY="102060">
        <dgm:presLayoutVars>
          <dgm:bulletEnabled val="1"/>
        </dgm:presLayoutVars>
      </dgm:prSet>
      <dgm:spPr/>
      <dgm:t>
        <a:bodyPr/>
        <a:lstStyle/>
        <a:p>
          <a:endParaRPr lang="en-US"/>
        </a:p>
      </dgm:t>
    </dgm:pt>
    <dgm:pt modelId="{404C017A-F0A2-4EB6-94FC-C963F56822C1}" type="pres">
      <dgm:prSet presAssocID="{DD088E2F-78E5-47DA-AFEE-0B00F0FC5382}" presName="sibTransFirstNode" presStyleLbl="bgShp" presStyleIdx="0" presStyleCnt="1"/>
      <dgm:spPr/>
      <dgm:t>
        <a:bodyPr/>
        <a:lstStyle/>
        <a:p>
          <a:endParaRPr lang="en-US"/>
        </a:p>
      </dgm:t>
    </dgm:pt>
    <dgm:pt modelId="{EB275832-2194-44A8-820B-69C664038ECE}" type="pres">
      <dgm:prSet presAssocID="{BCE94C94-CD15-41EA-B313-CF68788F36BE}" presName="nodeFollowingNodes" presStyleLbl="node1" presStyleIdx="1" presStyleCnt="5" custRadScaleRad="74127" custRadScaleInc="177417">
        <dgm:presLayoutVars>
          <dgm:bulletEnabled val="1"/>
        </dgm:presLayoutVars>
      </dgm:prSet>
      <dgm:spPr/>
      <dgm:t>
        <a:bodyPr/>
        <a:lstStyle/>
        <a:p>
          <a:endParaRPr lang="en-US"/>
        </a:p>
      </dgm:t>
    </dgm:pt>
    <dgm:pt modelId="{E4C21964-749F-4612-B0B8-2EF44553E54E}" type="pres">
      <dgm:prSet presAssocID="{3CAB86B3-5E79-4199-A330-35DC752423AB}" presName="nodeFollowingNodes" presStyleLbl="node1" presStyleIdx="2" presStyleCnt="5" custRadScaleRad="120074" custRadScaleInc="-69915">
        <dgm:presLayoutVars>
          <dgm:bulletEnabled val="1"/>
        </dgm:presLayoutVars>
      </dgm:prSet>
      <dgm:spPr/>
      <dgm:t>
        <a:bodyPr/>
        <a:lstStyle/>
        <a:p>
          <a:endParaRPr lang="en-US"/>
        </a:p>
      </dgm:t>
    </dgm:pt>
    <dgm:pt modelId="{A057788F-DDA5-4671-A565-BAB7DA72DC79}" type="pres">
      <dgm:prSet presAssocID="{5F6FCA70-495A-4AF0-BD73-AD3137982650}" presName="nodeFollowingNodes" presStyleLbl="node1" presStyleIdx="3" presStyleCnt="5" custRadScaleRad="123969" custRadScaleInc="-241157">
        <dgm:presLayoutVars>
          <dgm:bulletEnabled val="1"/>
        </dgm:presLayoutVars>
      </dgm:prSet>
      <dgm:spPr/>
      <dgm:t>
        <a:bodyPr/>
        <a:lstStyle/>
        <a:p>
          <a:endParaRPr lang="en-US"/>
        </a:p>
      </dgm:t>
    </dgm:pt>
    <dgm:pt modelId="{4C36090A-E837-4B33-BF43-A66CAE69A6EF}" type="pres">
      <dgm:prSet presAssocID="{157FA739-5460-4837-94C2-475AAF5C0906}" presName="nodeFollowingNodes" presStyleLbl="node1" presStyleIdx="4" presStyleCnt="5" custRadScaleRad="122769" custRadScaleInc="2583">
        <dgm:presLayoutVars>
          <dgm:bulletEnabled val="1"/>
        </dgm:presLayoutVars>
      </dgm:prSet>
      <dgm:spPr/>
      <dgm:t>
        <a:bodyPr/>
        <a:lstStyle/>
        <a:p>
          <a:endParaRPr lang="en-US"/>
        </a:p>
      </dgm:t>
    </dgm:pt>
  </dgm:ptLst>
  <dgm:cxnLst>
    <dgm:cxn modelId="{29DB3333-9145-4AE5-9B52-F7930C92E1FF}" type="presOf" srcId="{611219B7-4A40-49A1-853D-38BAF7E38003}" destId="{87FC79FC-EED6-4234-9C38-62422F3F66BE}" srcOrd="0" destOrd="0" presId="urn:microsoft.com/office/officeart/2005/8/layout/cycle3"/>
    <dgm:cxn modelId="{84C797A0-EF52-4477-809A-B2825E350151}" srcId="{8C5ADD44-E527-4259-B460-FE7139BD9E98}" destId="{157FA739-5460-4837-94C2-475AAF5C0906}" srcOrd="4" destOrd="0" parTransId="{768E3BF0-B13C-4E9C-98B3-D54AA09BCC26}" sibTransId="{DF128F41-A623-48B2-AF8A-782EC656CAA8}"/>
    <dgm:cxn modelId="{AA782552-5030-4E8D-B2AD-D1EBEAED1A6A}" srcId="{8C5ADD44-E527-4259-B460-FE7139BD9E98}" destId="{5F6FCA70-495A-4AF0-BD73-AD3137982650}" srcOrd="3" destOrd="0" parTransId="{14915128-969F-4799-B19E-638F1C8CB0D7}" sibTransId="{3D432B8D-93BB-4F4A-810D-31BEC009703B}"/>
    <dgm:cxn modelId="{4A78408C-DEE5-4EAA-921D-06B8AE0B652E}" srcId="{8C5ADD44-E527-4259-B460-FE7139BD9E98}" destId="{3CAB86B3-5E79-4199-A330-35DC752423AB}" srcOrd="2" destOrd="0" parTransId="{A5E7855B-D079-4274-B6DF-CDAA975B06F0}" sibTransId="{F47AFBD8-267B-4D32-99B0-339F19897029}"/>
    <dgm:cxn modelId="{182E558A-65AC-47F5-BE10-5436468307BC}" type="presOf" srcId="{BCE94C94-CD15-41EA-B313-CF68788F36BE}" destId="{EB275832-2194-44A8-820B-69C664038ECE}" srcOrd="0" destOrd="0" presId="urn:microsoft.com/office/officeart/2005/8/layout/cycle3"/>
    <dgm:cxn modelId="{83950084-577C-4A12-AF86-F231471D4435}" srcId="{8C5ADD44-E527-4259-B460-FE7139BD9E98}" destId="{BCE94C94-CD15-41EA-B313-CF68788F36BE}" srcOrd="1" destOrd="0" parTransId="{BC3BFB7C-3BED-4CD6-8E06-B9207862517B}" sibTransId="{277712E6-0975-4373-B7F6-DC0DE3A2EE2F}"/>
    <dgm:cxn modelId="{836D834C-6473-47BB-9D2E-F9906317B334}" type="presOf" srcId="{DD088E2F-78E5-47DA-AFEE-0B00F0FC5382}" destId="{404C017A-F0A2-4EB6-94FC-C963F56822C1}" srcOrd="0" destOrd="0" presId="urn:microsoft.com/office/officeart/2005/8/layout/cycle3"/>
    <dgm:cxn modelId="{FCD2AEBE-F389-4C30-9CBC-CE1F51C6D8A1}" type="presOf" srcId="{3CAB86B3-5E79-4199-A330-35DC752423AB}" destId="{E4C21964-749F-4612-B0B8-2EF44553E54E}" srcOrd="0" destOrd="0" presId="urn:microsoft.com/office/officeart/2005/8/layout/cycle3"/>
    <dgm:cxn modelId="{265ECA00-BFF6-4BE4-9364-22B3A0BFC4D6}" srcId="{8C5ADD44-E527-4259-B460-FE7139BD9E98}" destId="{611219B7-4A40-49A1-853D-38BAF7E38003}" srcOrd="0" destOrd="0" parTransId="{25AB60CA-D3A9-45F7-BB25-4E5A6DA21A55}" sibTransId="{DD088E2F-78E5-47DA-AFEE-0B00F0FC5382}"/>
    <dgm:cxn modelId="{6328FBB0-D2AC-40E5-B4C8-409D8D47166D}" type="presOf" srcId="{157FA739-5460-4837-94C2-475AAF5C0906}" destId="{4C36090A-E837-4B33-BF43-A66CAE69A6EF}" srcOrd="0" destOrd="0" presId="urn:microsoft.com/office/officeart/2005/8/layout/cycle3"/>
    <dgm:cxn modelId="{4F4672A2-EE7E-4CF6-970B-6D28C5168FFC}" type="presOf" srcId="{8C5ADD44-E527-4259-B460-FE7139BD9E98}" destId="{2507103F-81F9-4AAB-9808-2A93A79D0042}" srcOrd="0" destOrd="0" presId="urn:microsoft.com/office/officeart/2005/8/layout/cycle3"/>
    <dgm:cxn modelId="{C1312B8F-FEE1-472E-A217-9D5EAFB7F65F}" type="presOf" srcId="{5F6FCA70-495A-4AF0-BD73-AD3137982650}" destId="{A057788F-DDA5-4671-A565-BAB7DA72DC79}" srcOrd="0" destOrd="0" presId="urn:microsoft.com/office/officeart/2005/8/layout/cycle3"/>
    <dgm:cxn modelId="{03D2E835-F058-42F4-A5F0-62C9CAA5ADD2}" type="presParOf" srcId="{2507103F-81F9-4AAB-9808-2A93A79D0042}" destId="{A52953BA-2A7D-4B13-9E76-A26BC7C67A70}" srcOrd="0" destOrd="0" presId="urn:microsoft.com/office/officeart/2005/8/layout/cycle3"/>
    <dgm:cxn modelId="{F7DCFE13-8BCF-42A8-9EE3-5B79FD885942}" type="presParOf" srcId="{A52953BA-2A7D-4B13-9E76-A26BC7C67A70}" destId="{87FC79FC-EED6-4234-9C38-62422F3F66BE}" srcOrd="0" destOrd="0" presId="urn:microsoft.com/office/officeart/2005/8/layout/cycle3"/>
    <dgm:cxn modelId="{F3690599-6C30-4FF8-B03E-C314AFA50D1E}" type="presParOf" srcId="{A52953BA-2A7D-4B13-9E76-A26BC7C67A70}" destId="{404C017A-F0A2-4EB6-94FC-C963F56822C1}" srcOrd="1" destOrd="0" presId="urn:microsoft.com/office/officeart/2005/8/layout/cycle3"/>
    <dgm:cxn modelId="{912110A0-D0E8-4CEC-B18D-B8CFE3675E09}" type="presParOf" srcId="{A52953BA-2A7D-4B13-9E76-A26BC7C67A70}" destId="{EB275832-2194-44A8-820B-69C664038ECE}" srcOrd="2" destOrd="0" presId="urn:microsoft.com/office/officeart/2005/8/layout/cycle3"/>
    <dgm:cxn modelId="{0CFAC717-1213-4124-8460-19F781B18381}" type="presParOf" srcId="{A52953BA-2A7D-4B13-9E76-A26BC7C67A70}" destId="{E4C21964-749F-4612-B0B8-2EF44553E54E}" srcOrd="3" destOrd="0" presId="urn:microsoft.com/office/officeart/2005/8/layout/cycle3"/>
    <dgm:cxn modelId="{3F55BBD7-4F65-49B8-BAF0-52AA09A9B32E}" type="presParOf" srcId="{A52953BA-2A7D-4B13-9E76-A26BC7C67A70}" destId="{A057788F-DDA5-4671-A565-BAB7DA72DC79}" srcOrd="4" destOrd="0" presId="urn:microsoft.com/office/officeart/2005/8/layout/cycle3"/>
    <dgm:cxn modelId="{EA683073-1AD5-4963-9E67-81741475E10B}" type="presParOf" srcId="{A52953BA-2A7D-4B13-9E76-A26BC7C67A70}" destId="{4C36090A-E837-4B33-BF43-A66CAE69A6EF}"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78D1F-2E84-4F0B-8126-AF3535ECA8E4}">
      <dsp:nvSpPr>
        <dsp:cNvPr id="0" name=""/>
        <dsp:cNvSpPr/>
      </dsp:nvSpPr>
      <dsp:spPr>
        <a:xfrm>
          <a:off x="5604702" y="681253"/>
          <a:ext cx="1804623" cy="18049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F964F-C520-4990-8367-F8B2691ADBEC}">
      <dsp:nvSpPr>
        <dsp:cNvPr id="0" name=""/>
        <dsp:cNvSpPr/>
      </dsp:nvSpPr>
      <dsp:spPr>
        <a:xfrm>
          <a:off x="5664621" y="741429"/>
          <a:ext cx="1684785" cy="1684606"/>
        </a:xfrm>
        <a:prstGeom prst="ellipse">
          <a:avLst/>
        </a:prstGeom>
        <a:solidFill>
          <a:schemeClr val="bg1">
            <a:lumMod val="95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Look-behind</a:t>
          </a:r>
          <a:endParaRPr lang="en-US" sz="3100" kern="1200" dirty="0"/>
        </a:p>
      </dsp:txBody>
      <dsp:txXfrm>
        <a:off x="5905472" y="982132"/>
        <a:ext cx="1203082" cy="1203199"/>
      </dsp:txXfrm>
    </dsp:sp>
    <dsp:sp modelId="{A876880D-A24A-490C-A6FC-052FCD4AFE1A}">
      <dsp:nvSpPr>
        <dsp:cNvPr id="0" name=""/>
        <dsp:cNvSpPr/>
      </dsp:nvSpPr>
      <dsp:spPr>
        <a:xfrm rot="2700000">
          <a:off x="3741745" y="683435"/>
          <a:ext cx="1800277" cy="1800277"/>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09E2C-5AE8-462E-BBDB-A40AE4C3579A}">
      <dsp:nvSpPr>
        <dsp:cNvPr id="0" name=""/>
        <dsp:cNvSpPr/>
      </dsp:nvSpPr>
      <dsp:spPr>
        <a:xfrm>
          <a:off x="3799490" y="741429"/>
          <a:ext cx="1684785" cy="1684606"/>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Assess</a:t>
          </a:r>
          <a:endParaRPr lang="en-US" sz="3100" kern="1200" dirty="0"/>
        </a:p>
      </dsp:txBody>
      <dsp:txXfrm>
        <a:off x="4040342" y="982132"/>
        <a:ext cx="1203082" cy="1203199"/>
      </dsp:txXfrm>
    </dsp:sp>
    <dsp:sp modelId="{DE2311AB-0FF7-4153-A9BD-7432069EDA66}">
      <dsp:nvSpPr>
        <dsp:cNvPr id="0" name=""/>
        <dsp:cNvSpPr/>
      </dsp:nvSpPr>
      <dsp:spPr>
        <a:xfrm rot="2700000">
          <a:off x="1876614" y="683435"/>
          <a:ext cx="1800277" cy="1800277"/>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85D56D-2CDE-46ED-9539-E71C79FBF068}">
      <dsp:nvSpPr>
        <dsp:cNvPr id="0" name=""/>
        <dsp:cNvSpPr/>
      </dsp:nvSpPr>
      <dsp:spPr>
        <a:xfrm>
          <a:off x="1934360" y="741429"/>
          <a:ext cx="1684785" cy="1684606"/>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Train</a:t>
          </a:r>
          <a:endParaRPr lang="en-US" sz="3100" kern="1200" dirty="0"/>
        </a:p>
      </dsp:txBody>
      <dsp:txXfrm>
        <a:off x="2175212" y="982132"/>
        <a:ext cx="1203082" cy="1203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C017A-F0A2-4EB6-94FC-C963F56822C1}">
      <dsp:nvSpPr>
        <dsp:cNvPr id="0" name=""/>
        <dsp:cNvSpPr/>
      </dsp:nvSpPr>
      <dsp:spPr>
        <a:xfrm>
          <a:off x="1374164" y="-25529"/>
          <a:ext cx="5379671" cy="5379671"/>
        </a:xfrm>
        <a:prstGeom prst="circularArrow">
          <a:avLst>
            <a:gd name="adj1" fmla="val 5544"/>
            <a:gd name="adj2" fmla="val 330680"/>
            <a:gd name="adj3" fmla="val 13767645"/>
            <a:gd name="adj4" fmla="val 1739100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FC79FC-EED6-4234-9C38-62422F3F66BE}">
      <dsp:nvSpPr>
        <dsp:cNvPr id="0" name=""/>
        <dsp:cNvSpPr/>
      </dsp:nvSpPr>
      <dsp:spPr>
        <a:xfrm>
          <a:off x="2799953" y="-4235"/>
          <a:ext cx="2528093" cy="12900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smtClean="0"/>
            <a:t>Report concerns as needed to your supervisor and appropriate state agency (APS/CPS), and DBHDS Human Rights and/or Licensing</a:t>
          </a:r>
          <a:endParaRPr lang="en-US" sz="1600" kern="1200" dirty="0"/>
        </a:p>
      </dsp:txBody>
      <dsp:txXfrm>
        <a:off x="2862930" y="58742"/>
        <a:ext cx="2402139" cy="1164132"/>
      </dsp:txXfrm>
    </dsp:sp>
    <dsp:sp modelId="{EB275832-2194-44A8-820B-69C664038ECE}">
      <dsp:nvSpPr>
        <dsp:cNvPr id="0" name=""/>
        <dsp:cNvSpPr/>
      </dsp:nvSpPr>
      <dsp:spPr>
        <a:xfrm>
          <a:off x="2845945" y="4002815"/>
          <a:ext cx="2528093" cy="12640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Convene and mobilize the team</a:t>
          </a:r>
        </a:p>
      </dsp:txBody>
      <dsp:txXfrm>
        <a:off x="2907651" y="4064521"/>
        <a:ext cx="2404681" cy="1140634"/>
      </dsp:txXfrm>
    </dsp:sp>
    <dsp:sp modelId="{E4C21964-749F-4612-B0B8-2EF44553E54E}">
      <dsp:nvSpPr>
        <dsp:cNvPr id="0" name=""/>
        <dsp:cNvSpPr/>
      </dsp:nvSpPr>
      <dsp:spPr>
        <a:xfrm>
          <a:off x="5493868" y="2878003"/>
          <a:ext cx="2528093" cy="12640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mn-lt"/>
              <a:ea typeface="Calibri" panose="020F0502020204030204" pitchFamily="34" charset="0"/>
            </a:rPr>
            <a:t>Document issue in the record </a:t>
          </a:r>
          <a:endParaRPr lang="en-US" sz="1400" b="1" kern="1200" dirty="0"/>
        </a:p>
      </dsp:txBody>
      <dsp:txXfrm>
        <a:off x="5555574" y="2939709"/>
        <a:ext cx="2404681" cy="1140634"/>
      </dsp:txXfrm>
    </dsp:sp>
    <dsp:sp modelId="{A057788F-DDA5-4671-A565-BAB7DA72DC79}">
      <dsp:nvSpPr>
        <dsp:cNvPr id="0" name=""/>
        <dsp:cNvSpPr/>
      </dsp:nvSpPr>
      <dsp:spPr>
        <a:xfrm>
          <a:off x="5493889" y="1391344"/>
          <a:ext cx="2528093" cy="12640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mn-lt"/>
            </a:rPr>
            <a:t>Explore the issues and make efforts to resolve concerns</a:t>
          </a:r>
          <a:endParaRPr lang="en-US" sz="1600" kern="1200" dirty="0"/>
        </a:p>
      </dsp:txBody>
      <dsp:txXfrm>
        <a:off x="5555595" y="1453050"/>
        <a:ext cx="2404681" cy="1140634"/>
      </dsp:txXfrm>
    </dsp:sp>
    <dsp:sp modelId="{4C36090A-E837-4B33-BF43-A66CAE69A6EF}">
      <dsp:nvSpPr>
        <dsp:cNvPr id="0" name=""/>
        <dsp:cNvSpPr/>
      </dsp:nvSpPr>
      <dsp:spPr>
        <a:xfrm>
          <a:off x="145871" y="1360430"/>
          <a:ext cx="2528093" cy="12640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Document the resolution of the issue </a:t>
          </a:r>
        </a:p>
      </dsp:txBody>
      <dsp:txXfrm>
        <a:off x="207577" y="1422136"/>
        <a:ext cx="2404681" cy="114063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3315" tIns="46657" rIns="93315" bIns="46657" rtlCol="0"/>
          <a:lstStyle>
            <a:lvl1pPr algn="r">
              <a:defRPr sz="1200"/>
            </a:lvl1pPr>
          </a:lstStyle>
          <a:p>
            <a:fld id="{9466FED3-99EC-4B2C-97F1-762D677BC35B}" type="datetimeFigureOut">
              <a:rPr lang="en-US" smtClean="0"/>
              <a:t>3/31/2022</a:t>
            </a:fld>
            <a:endParaRPr lang="en-US"/>
          </a:p>
        </p:txBody>
      </p:sp>
      <p:sp>
        <p:nvSpPr>
          <p:cNvPr id="4" name="Footer Placeholder 3"/>
          <p:cNvSpPr>
            <a:spLocks noGrp="1"/>
          </p:cNvSpPr>
          <p:nvPr>
            <p:ph type="ftr" sz="quarter" idx="2"/>
          </p:nvPr>
        </p:nvSpPr>
        <p:spPr>
          <a:xfrm>
            <a:off x="1" y="8842030"/>
            <a:ext cx="3043343" cy="467070"/>
          </a:xfrm>
          <a:prstGeom prst="rect">
            <a:avLst/>
          </a:prstGeom>
        </p:spPr>
        <p:txBody>
          <a:bodyPr vert="horz" lIns="93315" tIns="46657" rIns="93315"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5" tIns="46657" rIns="93315" bIns="46657" rtlCol="0" anchor="b"/>
          <a:lstStyle>
            <a:lvl1pPr algn="r">
              <a:defRPr sz="1200"/>
            </a:lvl1pPr>
          </a:lstStyle>
          <a:p>
            <a:fld id="{CF4764FB-8159-4347-9CAF-A086DA774E10}" type="slidenum">
              <a:rPr lang="en-US" smtClean="0"/>
              <a:t>‹#›</a:t>
            </a:fld>
            <a:endParaRPr lang="en-US"/>
          </a:p>
        </p:txBody>
      </p:sp>
    </p:spTree>
    <p:extLst>
      <p:ext uri="{BB962C8B-B14F-4D97-AF65-F5344CB8AC3E}">
        <p14:creationId xmlns:p14="http://schemas.microsoft.com/office/powerpoint/2010/main" val="337846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15" tIns="46657" rIns="93315" bIns="46657"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1"/>
          </a:xfrm>
          <a:prstGeom prst="rect">
            <a:avLst/>
          </a:prstGeom>
        </p:spPr>
        <p:txBody>
          <a:bodyPr vert="horz" lIns="93315" tIns="46657" rIns="93315" bIns="46657" rtlCol="0"/>
          <a:lstStyle>
            <a:lvl1pPr algn="r">
              <a:defRPr sz="1200"/>
            </a:lvl1pPr>
          </a:lstStyle>
          <a:p>
            <a:fld id="{548F5065-4FF6-473A-99C7-F21BA60FA9FC}" type="datetimeFigureOut">
              <a:rPr lang="en-US" smtClean="0"/>
              <a:t>3/31/2022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endParaRPr lang="en-US" dirty="0"/>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15" tIns="46657" rIns="93315" bIns="4665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0"/>
          </a:xfrm>
          <a:prstGeom prst="rect">
            <a:avLst/>
          </a:prstGeom>
        </p:spPr>
        <p:txBody>
          <a:bodyPr vert="horz" lIns="93315" tIns="46657" rIns="93315" bIns="466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5" tIns="46657" rIns="93315" bIns="46657" rtlCol="0" anchor="b"/>
          <a:lstStyle>
            <a:lvl1pPr algn="r">
              <a:defRPr sz="1200"/>
            </a:lvl1pPr>
          </a:lstStyle>
          <a:p>
            <a:fld id="{01698C2A-FB74-45E5-9E11-8DA183E27AD0}" type="slidenum">
              <a:rPr lang="en-US" smtClean="0"/>
              <a:t>‹#›</a:t>
            </a:fld>
            <a:endParaRPr lang="en-US" dirty="0"/>
          </a:p>
        </p:txBody>
      </p:sp>
    </p:spTree>
    <p:extLst>
      <p:ext uri="{BB962C8B-B14F-4D97-AF65-F5344CB8AC3E}">
        <p14:creationId xmlns:p14="http://schemas.microsoft.com/office/powerpoint/2010/main" val="3442921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12960" indent="-648" defTabSz="933149">
              <a:lnSpc>
                <a:spcPct val="143600"/>
              </a:lnSpc>
              <a:spcBef>
                <a:spcPts val="97"/>
              </a:spcBef>
              <a:defRPr/>
            </a:pPr>
            <a:r>
              <a:rPr lang="en-US" dirty="0"/>
              <a:t>Hello, and thank you for joining us for this Support Coordination and Case Management training on Understanding and assessing “Change in Status” and “ISP Implemented Appropriately.”  As you are aware, in accordance with indicators in the Settlement Agreement as well as Licensing and Medicaid regulations, Support Coordinators are required to assess both if a person’s ISP is being implemented appropriately and also if the person has had a change in status.  This training is designed to help you understand more clearly what those two terms mean and introduce a tool to help you document them.</a:t>
            </a:r>
          </a:p>
          <a:p>
            <a:pPr marL="12960" marR="12960" indent="-648" defTabSz="933149">
              <a:lnSpc>
                <a:spcPct val="143600"/>
              </a:lnSpc>
              <a:spcBef>
                <a:spcPts val="97"/>
              </a:spcBef>
              <a:defRPr/>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40619D76-9530-4D92-9A51-94A742D0D1DD}" type="slidenum">
              <a:rPr lang="en-US">
                <a:solidFill>
                  <a:prstClr val="black"/>
                </a:solidFill>
                <a:latin typeface="Calibri" panose="020F0502020204030204"/>
              </a:rPr>
              <a:pPr defTabSz="933149">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266060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defTabSz="905530">
              <a:lnSpc>
                <a:spcPct val="143700"/>
              </a:lnSpc>
              <a:defRPr/>
            </a:pPr>
            <a:r>
              <a:rPr lang="en-US" dirty="0"/>
              <a:t>Finally, guidance detailed in the Support Coordination online training states that Support Coordinators must communicate and collaborate with all team members and MCOs, and report any suspected instances of abuse, neglect or exploitation to the appropriate DSS protective services unit.  This training can be found on VCU’s Partnership for People with Disabilities website.</a:t>
            </a:r>
          </a:p>
          <a:p>
            <a:pPr marL="12960" marR="5184">
              <a:lnSpc>
                <a:spcPct val="143700"/>
              </a:lnSpc>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39804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defTabSz="933149">
              <a:lnSpc>
                <a:spcPct val="143700"/>
              </a:lnSpc>
              <a:defRPr/>
            </a:pPr>
            <a:r>
              <a:rPr lang="en-US" dirty="0" smtClean="0"/>
              <a:t>One way to thinking about a person’s status is to consider their “standing.” Are they in a good position in their current circumstances? Do they have access to needed supports and services and are they occurring as expected? A lack of what’s needed can put a person in a disadvantageous position or even in danger. It is the Support Coordinator’s role to monitor how each person is doing in relation to health and wellness, self-direction, community inclusion and other aspects of life. For a person to develop to the fullest extent possible and have the life they want, the right supports need to be offered, considered, and chosen by the person. Once chosen, the SC’s role is to monitor the ongoing provision of those supports, assist with any needed changes, and report concerns as needed to ensure health and safety.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4261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a:lnSpc>
                <a:spcPct val="143700"/>
              </a:lnSpc>
            </a:pPr>
            <a:r>
              <a:rPr lang="en-US" dirty="0" smtClean="0">
                <a:latin typeface="Arial"/>
                <a:cs typeface="Arial"/>
              </a:rPr>
              <a:t>Change in status is defined as “changes related to a person’s mental, physical, or behavioral condition and/or changes in one’s circumstances to include representation, financial status, living arrangements, service providers, eligibility for services, services received, and type of services or waiver.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10269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person’s status or can change for various reasons.  </a:t>
            </a:r>
            <a:r>
              <a:rPr lang="en-US" dirty="0" smtClean="0"/>
              <a:t>If there is a prolonged</a:t>
            </a:r>
            <a:r>
              <a:rPr lang="en-US" baseline="0" dirty="0" smtClean="0"/>
              <a:t> period with a lack of progress more action is needed.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24806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defTabSz="905530">
              <a:lnSpc>
                <a:spcPct val="143700"/>
              </a:lnSpc>
              <a:defRPr/>
            </a:pPr>
            <a:r>
              <a:rPr lang="en-US" dirty="0"/>
              <a:t>Considering that a person’s status can change at any time and for many reasons, the Support Coordinator’s actions are likely to occur in a cycle.  When concerns are noted, SCs should explore the issue and discuss with the individual, SDM if applicable, and the provider. Efforts to resolve concerns might be easily address through this discussion. If issues are not resolved in a fairly quick manner (e.g. less than two weeks), report the concerns to </a:t>
            </a:r>
            <a:r>
              <a:rPr lang="en-US" dirty="0" smtClean="0"/>
              <a:t>the SC supervisor and </a:t>
            </a:r>
            <a:r>
              <a:rPr lang="en-US" dirty="0"/>
              <a:t>the appropriate agency.  Remember that issues of abuse, neglect and exploitation must be reported to Licensing, Human Rights, and APS or CPS as appropriate immediately.  DBHDS will determine if a departmental response is needed and follow up as appropriate.  SCs should explore and attempt to resolve the concerns, and document activities in the record.  If a concern has not been resolved in two weeks, the Support Coordinator should convene the team for a meeting to discuss the concern and possible resolutions.  Plans should be implemented as soon as possible and documented in the record.</a:t>
            </a:r>
          </a:p>
          <a:p>
            <a:pPr marL="12960" marR="5184">
              <a:lnSpc>
                <a:spcPct val="143700"/>
              </a:lnSpc>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49919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a:lnSpc>
                <a:spcPct val="143700"/>
              </a:lnSpc>
            </a:pPr>
            <a:r>
              <a:rPr lang="en-US" dirty="0" smtClean="0">
                <a:latin typeface="+mn-lt"/>
                <a:cs typeface="Arial"/>
              </a:rPr>
              <a:t>In case you do not already have it, here is contact information for the APS and CPS 24 hour hotlines as well as DBHDS Offices of Licensing and Human Rights.</a:t>
            </a:r>
            <a:endParaRPr lang="en-US" dirty="0">
              <a:latin typeface="+mn-lt"/>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8999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a:lnSpc>
                <a:spcPct val="143700"/>
              </a:lnSpc>
            </a:pPr>
            <a:r>
              <a:rPr lang="en-US" dirty="0" smtClean="0">
                <a:latin typeface="+mn-lt"/>
                <a:cs typeface="Arial"/>
              </a:rPr>
              <a:t>Support Coordinators should work to resolve concerns and involve their supervisor if needed.    If the SC is unable to resolve the concern, a team meeting should be called.  The meeting should include the SC, the person and their substitute decision maker, as applicable, relevant providers, and anyone else the person chooses to be at their meeting.  Meetings can be in person, but can also be by phone or conference call.</a:t>
            </a:r>
            <a:endParaRPr lang="en-US" dirty="0">
              <a:latin typeface="+mn-lt"/>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52637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a:lnSpc>
                <a:spcPct val="143700"/>
              </a:lnSpc>
            </a:pPr>
            <a:r>
              <a:rPr lang="en-US" dirty="0" smtClean="0">
                <a:latin typeface="+mn-lt"/>
                <a:cs typeface="Arial"/>
              </a:rPr>
              <a:t>The definition of “ISP implemented appropriately” is that “services identified in the ISP are delivered consistent within generally accepted practices and have demonstrated progress toward expected outcomes, and if not, have been reviewed and modified.”  When determining if a person’s ISP is being implemented appropriately, remember to consider the assessment, the written plan, targets, data collection, reviews, and changes as needed.</a:t>
            </a:r>
            <a:endParaRPr lang="en-US" dirty="0">
              <a:latin typeface="+mn-lt"/>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75203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a:lnSpc>
                <a:spcPct val="143700"/>
              </a:lnSpc>
            </a:pPr>
            <a:r>
              <a:rPr lang="en-US" dirty="0" smtClean="0">
                <a:latin typeface="+mn-lt"/>
                <a:cs typeface="Arial"/>
              </a:rPr>
              <a:t>When we say “generally accepted practices,” we mean that the plan has activities that are allowable by regulation, include skill building as required by the service, address preferences as well as health related needs, and are overseen by qualified supervisors.  Services must be delivered by qualified staff and in accordance with the full plan.  Routine documentation must match desired outcomes and describe progress. </a:t>
            </a:r>
            <a:endParaRPr lang="en-US" dirty="0">
              <a:latin typeface="+mn-lt"/>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30718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a:lnSpc>
                <a:spcPct val="143700"/>
              </a:lnSpc>
            </a:pPr>
            <a:r>
              <a:rPr lang="en-US" dirty="0" smtClean="0">
                <a:latin typeface="+mn-lt"/>
                <a:cs typeface="Arial"/>
              </a:rPr>
              <a:t>When a Support Coordinator is doing a face to face visit, he or she should also be monitoring services and supports provided.  SCs are not responsible for checking individual staff qualifications. SCs should talk with DSP supervisors and observe DSPs providing supports to determine if those supports are person centered and consistent with ISP and behavioral support plans.  DSPs should know the plans and their role in providing the services.</a:t>
            </a:r>
            <a:endParaRPr lang="en-US" dirty="0">
              <a:latin typeface="+mn-lt"/>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028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07891"/>
            <a:r>
              <a:rPr lang="en-US" sz="1600" dirty="0" smtClean="0"/>
              <a:t>These are the primary</a:t>
            </a:r>
            <a:r>
              <a:rPr lang="en-US" sz="1600" baseline="0" dirty="0" smtClean="0"/>
              <a:t> reasons for assessing for change in status and appropriate implementation of services. We want to ensure consistently that people have needed supports, that the services they have are responsive and effective, and that they are health, safe and connected to their communities and to people they care about. </a:t>
            </a:r>
            <a:endParaRPr lang="en-US" sz="1600" dirty="0"/>
          </a:p>
        </p:txBody>
      </p:sp>
      <p:sp>
        <p:nvSpPr>
          <p:cNvPr id="4" name="Slide Number Placeholder 3"/>
          <p:cNvSpPr>
            <a:spLocks noGrp="1"/>
          </p:cNvSpPr>
          <p:nvPr>
            <p:ph type="sldNum" sz="quarter" idx="10"/>
          </p:nvPr>
        </p:nvSpPr>
        <p:spPr/>
        <p:txBody>
          <a:bodyPr/>
          <a:lstStyle/>
          <a:p>
            <a:pPr defTabSz="933149">
              <a:defRPr/>
            </a:pPr>
            <a:fld id="{158B4462-3A61-4A0D-A668-D8B37E4B62DA}" type="slidenum">
              <a:rPr lang="en-US">
                <a:solidFill>
                  <a:prstClr val="black"/>
                </a:solidFill>
                <a:latin typeface="Calibri" panose="020F0502020204030204"/>
              </a:rPr>
              <a:pPr defTabSz="933149">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79828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defTabSz="905530">
              <a:lnSpc>
                <a:spcPct val="143700"/>
              </a:lnSpc>
              <a:defRPr/>
            </a:pPr>
            <a:r>
              <a:rPr lang="en-US" dirty="0"/>
              <a:t>Generally accepted practice also includes the SC’s assessment of whether a service is being implemented and how the person is progressing towards their outcomes.  If no expected progress towards outcomes is being made after six months, the SC should further review the plan.  It is possible that outcomes, key steps or activities made need to be adjusted or removed, and this warrants further discussion with the team.  Progress, or lack thereof, should be documented </a:t>
            </a:r>
            <a:r>
              <a:rPr lang="en-US" dirty="0" smtClean="0"/>
              <a:t>in the contact note, </a:t>
            </a:r>
            <a:r>
              <a:rPr lang="en-US" dirty="0"/>
              <a:t>which will be </a:t>
            </a:r>
            <a:r>
              <a:rPr lang="en-US" dirty="0" smtClean="0"/>
              <a:t>discussed </a:t>
            </a:r>
            <a:r>
              <a:rPr lang="en-US" dirty="0"/>
              <a:t>later in this training.</a:t>
            </a:r>
          </a:p>
          <a:p>
            <a:pPr marL="12960" marR="5184">
              <a:lnSpc>
                <a:spcPct val="143700"/>
              </a:lnSpc>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56447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assist Support Coordinators with meeting requirements consistently, we are introducing the On-Site Visit Tool.  The On-Site Visit Tool is a means to support an SC’s face to face visits in order to have improved monitoring, quality assurance, and meaningful implementation of the SC’s oversight.  </a:t>
            </a:r>
            <a:endParaRPr lang="en-US" dirty="0"/>
          </a:p>
        </p:txBody>
      </p:sp>
      <p:sp>
        <p:nvSpPr>
          <p:cNvPr id="4" name="Slide Number Placeholder 3"/>
          <p:cNvSpPr>
            <a:spLocks noGrp="1"/>
          </p:cNvSpPr>
          <p:nvPr>
            <p:ph type="sldNum" sz="quarter" idx="10"/>
          </p:nvPr>
        </p:nvSpPr>
        <p:spPr/>
        <p:txBody>
          <a:bodyPr/>
          <a:lstStyle/>
          <a:p>
            <a:fld id="{01698C2A-FB74-45E5-9E11-8DA183E27AD0}" type="slidenum">
              <a:rPr lang="en-US" smtClean="0"/>
              <a:t>21</a:t>
            </a:fld>
            <a:endParaRPr lang="en-US" dirty="0"/>
          </a:p>
        </p:txBody>
      </p:sp>
    </p:spTree>
    <p:extLst>
      <p:ext uri="{BB962C8B-B14F-4D97-AF65-F5344CB8AC3E}">
        <p14:creationId xmlns:p14="http://schemas.microsoft.com/office/powerpoint/2010/main" val="3479923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On-Site Visit Tool must be completed for each person receiving supports once each month when visits occur, but no less than one time per quarter, and uploaded to WaMS under the attachments under Person’s information. </a:t>
            </a:r>
            <a:r>
              <a:rPr lang="en-US" sz="1200" b="0" i="0" kern="1200" dirty="0" smtClean="0">
                <a:solidFill>
                  <a:schemeClr val="tx1"/>
                </a:solidFill>
                <a:effectLst/>
                <a:latin typeface="+mn-lt"/>
                <a:ea typeface="+mn-ea"/>
                <a:cs typeface="+mn-cs"/>
              </a:rPr>
              <a:t>This equates to once per month for people w/ Enhanced Case Management (ECM) and at least once every three months for people w/ Targeted</a:t>
            </a:r>
            <a:r>
              <a:rPr lang="en-US" sz="1200" b="0" i="0" kern="1200" baseline="0" dirty="0" smtClean="0">
                <a:solidFill>
                  <a:schemeClr val="tx1"/>
                </a:solidFill>
                <a:effectLst/>
                <a:latin typeface="+mn-lt"/>
                <a:ea typeface="+mn-ea"/>
                <a:cs typeface="+mn-cs"/>
              </a:rPr>
              <a:t> Case Management (</a:t>
            </a:r>
            <a:r>
              <a:rPr lang="en-US" sz="1200" b="0" i="0" kern="1200" dirty="0" smtClean="0">
                <a:solidFill>
                  <a:schemeClr val="tx1"/>
                </a:solidFill>
                <a:effectLst/>
                <a:latin typeface="+mn-lt"/>
                <a:ea typeface="+mn-ea"/>
                <a:cs typeface="+mn-cs"/>
              </a:rPr>
              <a:t>TCM). If you see a person with TCM more than once quarterly, the standard would be once per month during the months when visits occur. </a:t>
            </a:r>
            <a:endParaRPr lang="en-US" dirty="0" smtClean="0"/>
          </a:p>
          <a:p>
            <a:endParaRPr lang="en-US" dirty="0"/>
          </a:p>
        </p:txBody>
      </p:sp>
      <p:sp>
        <p:nvSpPr>
          <p:cNvPr id="4" name="Slide Number Placeholder 3"/>
          <p:cNvSpPr>
            <a:spLocks noGrp="1"/>
          </p:cNvSpPr>
          <p:nvPr>
            <p:ph type="sldNum" sz="quarter" idx="10"/>
          </p:nvPr>
        </p:nvSpPr>
        <p:spPr/>
        <p:txBody>
          <a:bodyPr/>
          <a:lstStyle/>
          <a:p>
            <a:fld id="{01698C2A-FB74-45E5-9E11-8DA183E27AD0}" type="slidenum">
              <a:rPr lang="en-US" smtClean="0"/>
              <a:t>22</a:t>
            </a:fld>
            <a:endParaRPr lang="en-US" dirty="0"/>
          </a:p>
        </p:txBody>
      </p:sp>
    </p:spTree>
    <p:extLst>
      <p:ext uri="{BB962C8B-B14F-4D97-AF65-F5344CB8AC3E}">
        <p14:creationId xmlns:p14="http://schemas.microsoft.com/office/powerpoint/2010/main" val="1079131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98C2A-FB74-45E5-9E11-8DA183E27AD0}" type="slidenum">
              <a:rPr lang="en-US" smtClean="0"/>
              <a:t>23</a:t>
            </a:fld>
            <a:endParaRPr lang="en-US" dirty="0"/>
          </a:p>
        </p:txBody>
      </p:sp>
    </p:spTree>
    <p:extLst>
      <p:ext uri="{BB962C8B-B14F-4D97-AF65-F5344CB8AC3E}">
        <p14:creationId xmlns:p14="http://schemas.microsoft.com/office/powerpoint/2010/main" val="2084909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On-Site Visit Tool captures basic information, focus areas related to change in status and ISP implemented appropriately, and has space to document </a:t>
            </a:r>
            <a:r>
              <a:rPr lang="en-US" dirty="0" smtClean="0"/>
              <a:t>who will be notified when reporting and any plan changes are needed. </a:t>
            </a:r>
            <a:endParaRPr lang="en-US" dirty="0"/>
          </a:p>
        </p:txBody>
      </p:sp>
      <p:sp>
        <p:nvSpPr>
          <p:cNvPr id="4" name="Slide Number Placeholder 3"/>
          <p:cNvSpPr>
            <a:spLocks noGrp="1"/>
          </p:cNvSpPr>
          <p:nvPr>
            <p:ph type="sldNum" sz="quarter" idx="10"/>
          </p:nvPr>
        </p:nvSpPr>
        <p:spPr/>
        <p:txBody>
          <a:bodyPr/>
          <a:lstStyle/>
          <a:p>
            <a:fld id="{01698C2A-FB74-45E5-9E11-8DA183E27AD0}" type="slidenum">
              <a:rPr lang="en-US" smtClean="0"/>
              <a:t>24</a:t>
            </a:fld>
            <a:endParaRPr lang="en-US" dirty="0"/>
          </a:p>
        </p:txBody>
      </p:sp>
    </p:spTree>
    <p:extLst>
      <p:ext uri="{BB962C8B-B14F-4D97-AF65-F5344CB8AC3E}">
        <p14:creationId xmlns:p14="http://schemas.microsoft.com/office/powerpoint/2010/main" val="2699151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using</a:t>
            </a:r>
            <a:r>
              <a:rPr lang="en-US" baseline="0" dirty="0" smtClean="0"/>
              <a:t> the OSVT format, you can hover your cursor over links to see additional guidance or “control+click” to be taken to a crosswalk with instructions, examples, and actions to consider depending on the answer provided. </a:t>
            </a:r>
            <a:endParaRPr lang="en-US" dirty="0"/>
          </a:p>
        </p:txBody>
      </p:sp>
      <p:sp>
        <p:nvSpPr>
          <p:cNvPr id="4" name="Slide Number Placeholder 3"/>
          <p:cNvSpPr>
            <a:spLocks noGrp="1"/>
          </p:cNvSpPr>
          <p:nvPr>
            <p:ph type="sldNum" sz="quarter" idx="10"/>
          </p:nvPr>
        </p:nvSpPr>
        <p:spPr/>
        <p:txBody>
          <a:bodyPr/>
          <a:lstStyle/>
          <a:p>
            <a:fld id="{01698C2A-FB74-45E5-9E11-8DA183E27AD0}" type="slidenum">
              <a:rPr lang="en-US" smtClean="0"/>
              <a:t>25</a:t>
            </a:fld>
            <a:endParaRPr lang="en-US" dirty="0"/>
          </a:p>
        </p:txBody>
      </p:sp>
    </p:spTree>
    <p:extLst>
      <p:ext uri="{BB962C8B-B14F-4D97-AF65-F5344CB8AC3E}">
        <p14:creationId xmlns:p14="http://schemas.microsoft.com/office/powerpoint/2010/main" val="3382235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30">
              <a:defRPr/>
            </a:pPr>
            <a:r>
              <a:rPr lang="en-US" dirty="0" smtClean="0"/>
              <a:t>The tool contains a list of questions</a:t>
            </a:r>
            <a:r>
              <a:rPr lang="en-US" baseline="0" dirty="0" smtClean="0"/>
              <a:t> that guide the assessment.</a:t>
            </a:r>
            <a:endParaRPr lang="en-US" dirty="0"/>
          </a:p>
        </p:txBody>
      </p:sp>
      <p:sp>
        <p:nvSpPr>
          <p:cNvPr id="4" name="Slide Number Placeholder 3"/>
          <p:cNvSpPr>
            <a:spLocks noGrp="1"/>
          </p:cNvSpPr>
          <p:nvPr>
            <p:ph type="sldNum" sz="quarter" idx="10"/>
          </p:nvPr>
        </p:nvSpPr>
        <p:spPr/>
        <p:txBody>
          <a:bodyPr/>
          <a:lstStyle/>
          <a:p>
            <a:fld id="{01698C2A-FB74-45E5-9E11-8DA183E27AD0}" type="slidenum">
              <a:rPr lang="en-US" smtClean="0"/>
              <a:t>26</a:t>
            </a:fld>
            <a:endParaRPr lang="en-US" dirty="0"/>
          </a:p>
        </p:txBody>
      </p:sp>
    </p:spTree>
    <p:extLst>
      <p:ext uri="{BB962C8B-B14F-4D97-AF65-F5344CB8AC3E}">
        <p14:creationId xmlns:p14="http://schemas.microsoft.com/office/powerpoint/2010/main" val="3853977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30">
              <a:defRPr/>
            </a:pPr>
            <a:r>
              <a:rPr lang="en-US" dirty="0" smtClean="0"/>
              <a:t>Details</a:t>
            </a:r>
            <a:r>
              <a:rPr lang="en-US" baseline="0" dirty="0" smtClean="0"/>
              <a:t> regarding the assessment are captured in the contact note from the visit, which is stored in the electronic health record at the CSB. </a:t>
            </a:r>
            <a:endParaRPr lang="en-US" dirty="0"/>
          </a:p>
        </p:txBody>
      </p:sp>
      <p:sp>
        <p:nvSpPr>
          <p:cNvPr id="4" name="Slide Number Placeholder 3"/>
          <p:cNvSpPr>
            <a:spLocks noGrp="1"/>
          </p:cNvSpPr>
          <p:nvPr>
            <p:ph type="sldNum" sz="quarter" idx="10"/>
          </p:nvPr>
        </p:nvSpPr>
        <p:spPr/>
        <p:txBody>
          <a:bodyPr/>
          <a:lstStyle/>
          <a:p>
            <a:fld id="{01698C2A-FB74-45E5-9E11-8DA183E27AD0}" type="slidenum">
              <a:rPr lang="en-US" smtClean="0"/>
              <a:t>27</a:t>
            </a:fld>
            <a:endParaRPr lang="en-US" dirty="0"/>
          </a:p>
        </p:txBody>
      </p:sp>
    </p:spTree>
    <p:extLst>
      <p:ext uri="{BB962C8B-B14F-4D97-AF65-F5344CB8AC3E}">
        <p14:creationId xmlns:p14="http://schemas.microsoft.com/office/powerpoint/2010/main" val="1107046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r>
              <a:rPr lang="en-US" sz="1200" dirty="0" smtClean="0"/>
              <a:t>As detailed on this slide, only the SC signature is needed</a:t>
            </a:r>
            <a:r>
              <a:rPr lang="en-US" sz="1200" baseline="0" dirty="0" smtClean="0"/>
              <a:t> and it is not required for uploading. </a:t>
            </a:r>
            <a:r>
              <a:rPr lang="en-US" sz="1200" dirty="0" smtClean="0"/>
              <a:t>The Support Coordinator lists who will be notified, which serves as an affirmation that reporting will occur</a:t>
            </a:r>
            <a:r>
              <a:rPr lang="en-US" sz="1200" baseline="0" dirty="0" smtClean="0"/>
              <a:t>. </a:t>
            </a:r>
            <a:r>
              <a:rPr lang="en-US" sz="1200" dirty="0" smtClean="0"/>
              <a:t>Details must be included in the contact note.</a:t>
            </a:r>
            <a:endParaRPr lang="en-US" sz="1200" dirty="0"/>
          </a:p>
        </p:txBody>
      </p:sp>
      <p:sp>
        <p:nvSpPr>
          <p:cNvPr id="4" name="Slide Number Placeholder 3"/>
          <p:cNvSpPr>
            <a:spLocks noGrp="1"/>
          </p:cNvSpPr>
          <p:nvPr>
            <p:ph type="sldNum" sz="quarter" idx="10"/>
          </p:nvPr>
        </p:nvSpPr>
        <p:spPr/>
        <p:txBody>
          <a:bodyPr/>
          <a:lstStyle/>
          <a:p>
            <a:fld id="{01698C2A-FB74-45E5-9E11-8DA183E27AD0}" type="slidenum">
              <a:rPr lang="en-US" smtClean="0"/>
              <a:t>28</a:t>
            </a:fld>
            <a:endParaRPr lang="en-US" dirty="0"/>
          </a:p>
        </p:txBody>
      </p:sp>
    </p:spTree>
    <p:extLst>
      <p:ext uri="{BB962C8B-B14F-4D97-AF65-F5344CB8AC3E}">
        <p14:creationId xmlns:p14="http://schemas.microsoft.com/office/powerpoint/2010/main" val="2552493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49">
              <a:defRPr/>
            </a:pPr>
            <a:r>
              <a:rPr lang="en-US" dirty="0"/>
              <a:t>By using the On-Site Visit Tool, DBHDS will be able to collect results in order to report compliance with Settlement Agreement provisions, assure that concerns are being reported, and formulate systemic responses.</a:t>
            </a:r>
          </a:p>
          <a:p>
            <a:pPr defTabSz="933149">
              <a:defRPr/>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158B4462-3A61-4A0D-A668-D8B37E4B62DA}" type="slidenum">
              <a:rPr lang="en-US">
                <a:solidFill>
                  <a:prstClr val="black"/>
                </a:solidFill>
                <a:latin typeface="Calibri" panose="020F0502020204030204"/>
              </a:rPr>
              <a:pPr defTabSz="933149">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7315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07891"/>
            <a:r>
              <a:rPr lang="en-US" sz="1200" spc="-3" dirty="0" smtClean="0">
                <a:cs typeface="Arial"/>
              </a:rPr>
              <a:t>Once you, as a supervisor or agency trainer, receive this information, you will be prepared to provide training to SC/CMs in your organization. DBHDS will review evidence of agency-provided training and sample documentation</a:t>
            </a:r>
            <a:r>
              <a:rPr lang="en-US" sz="1200" spc="-3" baseline="0" dirty="0" smtClean="0">
                <a:cs typeface="Arial"/>
              </a:rPr>
              <a:t> and provide assistance through </a:t>
            </a:r>
            <a:r>
              <a:rPr lang="en-US" sz="1200" spc="-3" dirty="0" smtClean="0">
                <a:cs typeface="Arial"/>
              </a:rPr>
              <a:t>the provision of technical assistance.</a:t>
            </a:r>
            <a:r>
              <a:rPr lang="en-US" sz="1200" spc="-3" baseline="0" dirty="0" smtClean="0">
                <a:cs typeface="Arial"/>
              </a:rPr>
              <a:t> </a:t>
            </a:r>
            <a:endParaRPr lang="en-US" sz="1600" dirty="0"/>
          </a:p>
        </p:txBody>
      </p:sp>
      <p:sp>
        <p:nvSpPr>
          <p:cNvPr id="4" name="Slide Number Placeholder 3"/>
          <p:cNvSpPr>
            <a:spLocks noGrp="1"/>
          </p:cNvSpPr>
          <p:nvPr>
            <p:ph type="sldNum" sz="quarter" idx="10"/>
          </p:nvPr>
        </p:nvSpPr>
        <p:spPr/>
        <p:txBody>
          <a:bodyPr/>
          <a:lstStyle/>
          <a:p>
            <a:pPr defTabSz="933149">
              <a:defRPr/>
            </a:pPr>
            <a:fld id="{158B4462-3A61-4A0D-A668-D8B37E4B62DA}" type="slidenum">
              <a:rPr lang="en-US">
                <a:solidFill>
                  <a:prstClr val="black"/>
                </a:solidFill>
                <a:latin typeface="Calibri" panose="020F0502020204030204"/>
              </a:rPr>
              <a:pPr defTabSz="933149">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16213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a:lnSpc>
                <a:spcPct val="143700"/>
              </a:lnSpc>
            </a:pPr>
            <a:r>
              <a:rPr lang="en-US" dirty="0">
                <a:latin typeface="+mn-lt"/>
                <a:cs typeface="Arial"/>
              </a:rPr>
              <a:t>Assessment occurs in a variety of locations, but the process is similar – remember to observe, document, and take actions as needed.</a:t>
            </a: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98189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defTabSz="905530">
              <a:lnSpc>
                <a:spcPct val="143700"/>
              </a:lnSpc>
              <a:defRPr/>
            </a:pPr>
            <a:r>
              <a:rPr lang="en-US" dirty="0"/>
              <a:t>Now that the definitions of “change in status” and “ISP implemented appropriately” and their key elements have been discussed, we can talk about how Support Coordinators assess for these things.  During face to face visits, SCs should be observing and asking questions about the supports being provided.  The questions on the On-Site Visit Tool will guide the assessment.  We will look at some examples on the next several slides.</a:t>
            </a:r>
          </a:p>
          <a:p>
            <a:pPr marL="12960" marR="5184">
              <a:lnSpc>
                <a:spcPct val="143700"/>
              </a:lnSpc>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68595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5530" rtl="0" eaLnBrk="1" fontAlgn="auto" latinLnBrk="0" hangingPunct="1">
              <a:lnSpc>
                <a:spcPct val="100000"/>
              </a:lnSpc>
              <a:spcBef>
                <a:spcPts val="0"/>
              </a:spcBef>
              <a:spcAft>
                <a:spcPts val="0"/>
              </a:spcAft>
              <a:buClrTx/>
              <a:buSzTx/>
              <a:buFontTx/>
              <a:buNone/>
              <a:tabLst/>
              <a:defRPr/>
            </a:pPr>
            <a:r>
              <a:rPr lang="en-US" dirty="0"/>
              <a:t>Support Coordinators should assess if the environment is clean, safe, and appropriate.  Things to consider include, but are not limited to, if there is evidence of infestation or unpleasant odor, observable concerns with the environment and the setting is physically is accessible and with no barriers noted.  If the SC feels that the environment is not clean, safe, or appropriate, it must be </a:t>
            </a:r>
            <a:r>
              <a:rPr lang="en-US" dirty="0" smtClean="0"/>
              <a:t>indicated </a:t>
            </a:r>
            <a:r>
              <a:rPr lang="en-US" dirty="0"/>
              <a:t>on the On-Site Visit Tool, </a:t>
            </a:r>
            <a:r>
              <a:rPr lang="en-US" dirty="0" smtClean="0"/>
              <a:t>with a contact note that describes next </a:t>
            </a:r>
            <a:r>
              <a:rPr lang="en-US" dirty="0"/>
              <a:t>steps </a:t>
            </a:r>
            <a:r>
              <a:rPr lang="en-US" dirty="0" smtClean="0"/>
              <a:t>to </a:t>
            </a:r>
            <a:r>
              <a:rPr lang="en-US" dirty="0"/>
              <a:t>remediate the concern.  Depending on the severity, next steps might include a discussion about recent changes or needs, reporting to the appropriate person and / or agency, or making needed referrals.  SCs should report these concerns to their supervisor and document.  The ISP should be updated if appropriate</a:t>
            </a:r>
            <a:r>
              <a:rPr lang="en-US" dirty="0" smtClean="0"/>
              <a:t>. SCs should also assess if the person needs any environmental modifications or assistive technologies.  This includes assessing if there is an appropriate integration of setting and supports available to promote the individual’s independence and/or access to the greater community, and if any new supports like a wheelchair, walker, communication device, etc. may be needed.  If new items are needed, the SC should first assess if it is an immediate need or risk.  The SC should amend the ISP, make the appropriate referrals and convene a team meeting, if necessary.</a:t>
            </a:r>
          </a:p>
          <a:p>
            <a:pPr defTabSz="905530">
              <a:defRPr/>
            </a:pPr>
            <a:endParaRPr lang="en-US" dirty="0"/>
          </a:p>
          <a:p>
            <a:endParaRPr lang="en-US" dirty="0"/>
          </a:p>
        </p:txBody>
      </p:sp>
      <p:sp>
        <p:nvSpPr>
          <p:cNvPr id="4" name="Slide Number Placeholder 3"/>
          <p:cNvSpPr>
            <a:spLocks noGrp="1"/>
          </p:cNvSpPr>
          <p:nvPr>
            <p:ph type="sldNum" sz="quarter" idx="10"/>
          </p:nvPr>
        </p:nvSpPr>
        <p:spPr/>
        <p:txBody>
          <a:bodyPr/>
          <a:lstStyle/>
          <a:p>
            <a:fld id="{01698C2A-FB74-45E5-9E11-8DA183E27AD0}" type="slidenum">
              <a:rPr lang="en-US" smtClean="0"/>
              <a:t>32</a:t>
            </a:fld>
            <a:endParaRPr lang="en-US" dirty="0"/>
          </a:p>
        </p:txBody>
      </p:sp>
    </p:spTree>
    <p:extLst>
      <p:ext uri="{BB962C8B-B14F-4D97-AF65-F5344CB8AC3E}">
        <p14:creationId xmlns:p14="http://schemas.microsoft.com/office/powerpoint/2010/main" val="2538857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lvl="0" indent="0" algn="l" defTabSz="905530" rtl="0" eaLnBrk="1" fontAlgn="auto" latinLnBrk="0" hangingPunct="1">
              <a:lnSpc>
                <a:spcPct val="143700"/>
              </a:lnSpc>
              <a:spcBef>
                <a:spcPts val="0"/>
              </a:spcBef>
              <a:spcAft>
                <a:spcPts val="0"/>
              </a:spcAft>
              <a:buClrTx/>
              <a:buSzTx/>
              <a:buFontTx/>
              <a:buNone/>
              <a:tabLst/>
              <a:defRPr/>
            </a:pPr>
            <a:r>
              <a:rPr lang="en-US" dirty="0" smtClean="0"/>
              <a:t>The Support Coordinator should asses for any changes in the person’s health status, to include things like a new diagnosis, dental concerns, changes in weight, and other changes in medical, behavioral, and mental health status.  SCs should address and make a plan to resolve the issues, have a plan to reduce the possibility of recurrence, and as always, update the ISP to reflect changes. SCs should ask if there have been any significant life changes that may impact the person’s services, such as the loss of a provider, a change in financial status, benefits or eligibility.  Take necessary action steps to remedy the concern, and remember to make an RST referral if needed. If</a:t>
            </a:r>
            <a:r>
              <a:rPr lang="en-US" baseline="0" dirty="0" smtClean="0"/>
              <a:t> abuse, neglect or exploitation is suspected, the SC </a:t>
            </a:r>
            <a:r>
              <a:rPr lang="en-US" sz="1200" kern="1200" dirty="0" smtClean="0">
                <a:solidFill>
                  <a:schemeClr val="tx1"/>
                </a:solidFill>
                <a:effectLst/>
                <a:latin typeface="+mn-lt"/>
                <a:ea typeface="+mn-ea"/>
                <a:cs typeface="+mn-cs"/>
              </a:rPr>
              <a:t>should call 911 if health and safety is at immediate risk and notify the Department of Social services Adult or Child Protective Services Hotline to file a report.</a:t>
            </a:r>
            <a:r>
              <a:rPr lang="en-US" sz="1200" kern="1200" baseline="0" dirty="0" smtClean="0">
                <a:solidFill>
                  <a:schemeClr val="tx1"/>
                </a:solidFill>
                <a:effectLst/>
                <a:latin typeface="+mn-lt"/>
                <a:ea typeface="+mn-ea"/>
                <a:cs typeface="+mn-cs"/>
              </a:rPr>
              <a:t> Be certain to s</a:t>
            </a:r>
            <a:r>
              <a:rPr lang="en-US" sz="1200" kern="1200" dirty="0" smtClean="0">
                <a:solidFill>
                  <a:schemeClr val="tx1"/>
                </a:solidFill>
                <a:effectLst/>
                <a:latin typeface="+mn-lt"/>
                <a:ea typeface="+mn-ea"/>
                <a:cs typeface="+mn-cs"/>
              </a:rPr>
              <a:t>ubmit a report to the DBHDS Office of Human Rights and if there is an injury or the allegation involves sexual abuse, submit a report to the DBHDS Office of Licensing. Be certain to report to your supervisor per agency policies and document the issue.</a:t>
            </a:r>
            <a:r>
              <a:rPr lang="en-US" sz="1200" kern="1200" baseline="0" dirty="0" smtClean="0">
                <a:solidFill>
                  <a:schemeClr val="tx1"/>
                </a:solidFill>
                <a:effectLst/>
                <a:latin typeface="+mn-lt"/>
                <a:ea typeface="+mn-ea"/>
                <a:cs typeface="+mn-cs"/>
              </a:rPr>
              <a:t> If needed, c</a:t>
            </a:r>
            <a:r>
              <a:rPr lang="en-US" sz="1200" kern="1200" dirty="0" smtClean="0">
                <a:solidFill>
                  <a:schemeClr val="tx1"/>
                </a:solidFill>
                <a:effectLst/>
                <a:latin typeface="+mn-lt"/>
                <a:ea typeface="+mn-ea"/>
                <a:cs typeface="+mn-cs"/>
              </a:rPr>
              <a:t>onvene a team meeting and ensure any concerns have been addressed and resolved.</a:t>
            </a:r>
            <a:r>
              <a:rPr lang="en-US" sz="1200" kern="1200" baseline="0" dirty="0" smtClean="0">
                <a:solidFill>
                  <a:schemeClr val="tx1"/>
                </a:solidFill>
                <a:effectLst/>
                <a:latin typeface="+mn-lt"/>
                <a:ea typeface="+mn-ea"/>
                <a:cs typeface="+mn-cs"/>
              </a:rPr>
              <a:t> You will follow-up to c</a:t>
            </a:r>
            <a:r>
              <a:rPr lang="en-US" sz="1200" kern="1200" dirty="0" smtClean="0">
                <a:solidFill>
                  <a:schemeClr val="tx1"/>
                </a:solidFill>
                <a:effectLst/>
                <a:latin typeface="+mn-lt"/>
                <a:ea typeface="+mn-ea"/>
                <a:cs typeface="+mn-cs"/>
              </a:rPr>
              <a:t>onfirm corrective actions have been taken to reduce chances of reoccurrence and offer alternate service options as needed. Make referrals a</a:t>
            </a:r>
            <a:r>
              <a:rPr lang="en-US" sz="1200" kern="1200" baseline="0" dirty="0" smtClean="0">
                <a:solidFill>
                  <a:schemeClr val="tx1"/>
                </a:solidFill>
                <a:effectLst/>
                <a:latin typeface="+mn-lt"/>
                <a:ea typeface="+mn-ea"/>
                <a:cs typeface="+mn-cs"/>
              </a:rPr>
              <a:t>nd u</a:t>
            </a:r>
            <a:r>
              <a:rPr lang="en-US" sz="1200" kern="1200" dirty="0" smtClean="0">
                <a:solidFill>
                  <a:schemeClr val="tx1"/>
                </a:solidFill>
                <a:effectLst/>
                <a:latin typeface="+mn-lt"/>
                <a:ea typeface="+mn-ea"/>
                <a:cs typeface="+mn-cs"/>
              </a:rPr>
              <a:t>pdate the ISP if needed.</a:t>
            </a:r>
          </a:p>
          <a:p>
            <a:pPr marL="12960" marR="5184" lvl="0" indent="0" algn="l" defTabSz="905530" rtl="0" eaLnBrk="1" fontAlgn="auto" latinLnBrk="0" hangingPunct="1">
              <a:lnSpc>
                <a:spcPct val="143700"/>
              </a:lnSpc>
              <a:spcBef>
                <a:spcPts val="0"/>
              </a:spcBef>
              <a:spcAft>
                <a:spcPts val="0"/>
              </a:spcAft>
              <a:buClrTx/>
              <a:buSzTx/>
              <a:buFontTx/>
              <a:buNone/>
              <a:tabLst/>
              <a:defRPr/>
            </a:pPr>
            <a:endParaRPr lang="en-US" dirty="0" smtClean="0"/>
          </a:p>
          <a:p>
            <a:pPr marL="12960" marR="5184" defTabSz="905530">
              <a:lnSpc>
                <a:spcPct val="143700"/>
              </a:lnSpc>
              <a:defRPr/>
            </a:pPr>
            <a:endParaRPr lang="en-US" dirty="0" smtClean="0"/>
          </a:p>
          <a:p>
            <a:pPr marL="12960" marR="5184">
              <a:lnSpc>
                <a:spcPct val="143700"/>
              </a:lnSpc>
            </a:pPr>
            <a:endParaRPr lang="en-US"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01698C2A-FB74-45E5-9E11-8DA183E27AD0}" type="slidenum">
              <a:rPr lang="en-US" smtClean="0"/>
              <a:t>33</a:t>
            </a:fld>
            <a:endParaRPr lang="en-US" dirty="0"/>
          </a:p>
        </p:txBody>
      </p:sp>
    </p:spTree>
    <p:extLst>
      <p:ext uri="{BB962C8B-B14F-4D97-AF65-F5344CB8AC3E}">
        <p14:creationId xmlns:p14="http://schemas.microsoft.com/office/powerpoint/2010/main" val="1362273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Answering</a:t>
            </a:r>
            <a:r>
              <a:rPr lang="en-US" baseline="0" dirty="0" smtClean="0"/>
              <a:t> yes to any question 1 through 5 results in a yes for this question. Support Coordinators should continually assess for changes in status, based on the definition described earlier.  If there is a change in status, the SC should consider the actions that are needed to address any concerns. Possible actions will be discussed later in this training.</a:t>
            </a:r>
          </a:p>
          <a:p>
            <a:endParaRPr lang="en-US" dirty="0"/>
          </a:p>
        </p:txBody>
      </p:sp>
      <p:sp>
        <p:nvSpPr>
          <p:cNvPr id="4" name="Slide Number Placeholder 3"/>
          <p:cNvSpPr>
            <a:spLocks noGrp="1"/>
          </p:cNvSpPr>
          <p:nvPr>
            <p:ph type="sldNum" sz="quarter" idx="10"/>
          </p:nvPr>
        </p:nvSpPr>
        <p:spPr/>
        <p:txBody>
          <a:bodyPr/>
          <a:lstStyle/>
          <a:p>
            <a:fld id="{01698C2A-FB74-45E5-9E11-8DA183E27AD0}" type="slidenum">
              <a:rPr lang="en-US" smtClean="0"/>
              <a:t>34</a:t>
            </a:fld>
            <a:endParaRPr lang="en-US" dirty="0"/>
          </a:p>
        </p:txBody>
      </p:sp>
    </p:spTree>
    <p:extLst>
      <p:ext uri="{BB962C8B-B14F-4D97-AF65-F5344CB8AC3E}">
        <p14:creationId xmlns:p14="http://schemas.microsoft.com/office/powerpoint/2010/main" val="638962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defTabSz="905530">
              <a:lnSpc>
                <a:spcPct val="143700"/>
              </a:lnSpc>
              <a:defRPr/>
            </a:pPr>
            <a:r>
              <a:rPr lang="en-US" dirty="0">
                <a:latin typeface="+mn-lt"/>
              </a:rPr>
              <a:t>Support Coordinators must assess the person’s (and Substitute Decision-Maker’s [SDM], as applicable) satisfaction with the services.  This should be more than just a simple question; SCs should have a conversation with the person (and SDM, as applicable) about the services, the provider, the opportunities for independence and autonomy, and potential interest in other services. </a:t>
            </a:r>
            <a:r>
              <a:rPr lang="en-US" dirty="0" smtClean="0">
                <a:latin typeface="+mn-lt"/>
              </a:rPr>
              <a:t>Support Coordinators need to also be sure to have a conversation with the person about their satisfaction with the progress they are making. If </a:t>
            </a:r>
            <a:r>
              <a:rPr lang="en-US" dirty="0">
                <a:latin typeface="+mn-lt"/>
              </a:rPr>
              <a:t>the person expresses dissatisfaction or interest in other services, the SC should discuss how to improve current services, explore other services or providers, and call a team meeting if needed</a:t>
            </a:r>
            <a:r>
              <a:rPr lang="en-US" dirty="0" smtClean="0">
                <a:latin typeface="+mn-lt"/>
              </a:rPr>
              <a:t>. Support Coordinators need to ensure that the DSPs who are providing the services understand their role in providing supports and the person’s needs.  If the SC believes the DSP is not able to fulfill their</a:t>
            </a:r>
            <a:r>
              <a:rPr lang="en-US" baseline="0" dirty="0" smtClean="0">
                <a:latin typeface="+mn-lt"/>
              </a:rPr>
              <a:t> role</a:t>
            </a:r>
            <a:r>
              <a:rPr lang="en-US" dirty="0" smtClean="0">
                <a:latin typeface="+mn-lt"/>
              </a:rPr>
              <a:t>, they should inform the provider agency, report as needed, refer the provider to their Community Resource Consultant, consider other services, and/or convene a team meeting if necessary.</a:t>
            </a:r>
          </a:p>
          <a:p>
            <a:pPr marL="12960" marR="5184">
              <a:lnSpc>
                <a:spcPct val="143700"/>
              </a:lnSpc>
            </a:pPr>
            <a:endParaRPr lang="en-US" dirty="0" smtClean="0">
              <a:latin typeface="Arial"/>
              <a:cs typeface="Arial"/>
            </a:endParaRPr>
          </a:p>
          <a:p>
            <a:pPr marL="12960" marR="5184" lvl="0" indent="0" algn="l" defTabSz="905530" rtl="0" eaLnBrk="1" fontAlgn="auto" latinLnBrk="0" hangingPunct="1">
              <a:lnSpc>
                <a:spcPct val="143700"/>
              </a:lnSpc>
              <a:spcBef>
                <a:spcPts val="0"/>
              </a:spcBef>
              <a:spcAft>
                <a:spcPts val="0"/>
              </a:spcAft>
              <a:buClrTx/>
              <a:buSzTx/>
              <a:buFontTx/>
              <a:buNone/>
              <a:tabLst/>
              <a:defRPr/>
            </a:pPr>
            <a:endParaRPr lang="en-US" dirty="0"/>
          </a:p>
          <a:p>
            <a:pPr marL="12960" marR="5184">
              <a:lnSpc>
                <a:spcPct val="143700"/>
              </a:lnSpc>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619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defTabSz="905530">
              <a:lnSpc>
                <a:spcPct val="143700"/>
              </a:lnSpc>
              <a:defRPr/>
            </a:pPr>
            <a:r>
              <a:rPr lang="en-US" dirty="0" smtClean="0"/>
              <a:t>If a person is receiving behavioral support services, there are elements of appropriately delivered services that are critical to confirm.  Behavioral support plans require an annual on-site assessment, identification of behaviors to decrease as well as replacement behaviors, and baseline data on the frequency and severity of behaviors.  Data collection and reviews should be conducted to determine if the plan is working, and providers and caregivers should always be trained on how to implement the plan.   As with ISPs, behavior support plans must be changed and updated when a person’s needs or status changes.</a:t>
            </a:r>
            <a:endParaRPr lang="en-US" dirty="0"/>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36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76320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a:lnSpc>
                <a:spcPct val="143700"/>
              </a:lnSpc>
            </a:pPr>
            <a:r>
              <a:rPr lang="en-US" dirty="0" smtClean="0">
                <a:latin typeface="+mn-lt"/>
                <a:cs typeface="Arial"/>
              </a:rPr>
              <a:t>If the person receives nursing services, the Support Coordinator should confirm that the services are being provided as scheduled and authorized.  SCs should ask the person and / or the provider if the nurse has visited when scheduled.  Again, if the services are not being provided as scheduled, the SC may consider other service options, request a new plan from the provider, and call a team meeting if necessary.</a:t>
            </a:r>
          </a:p>
          <a:p>
            <a:pPr marL="12960" marR="5184">
              <a:lnSpc>
                <a:spcPct val="143700"/>
              </a:lnSpc>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37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847006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lvl="0" indent="0" algn="l" defTabSz="914400" rtl="0" eaLnBrk="1" fontAlgn="auto" latinLnBrk="0" hangingPunct="1">
              <a:lnSpc>
                <a:spcPct val="143700"/>
              </a:lnSpc>
              <a:spcBef>
                <a:spcPts val="0"/>
              </a:spcBef>
              <a:spcAft>
                <a:spcPts val="0"/>
              </a:spcAft>
              <a:buClrTx/>
              <a:buSzTx/>
              <a:buFontTx/>
              <a:buNone/>
              <a:tabLst/>
              <a:defRPr/>
            </a:pPr>
            <a:r>
              <a:rPr lang="en-US" dirty="0" smtClean="0">
                <a:latin typeface="+mn-lt"/>
                <a:cs typeface="Arial"/>
              </a:rPr>
              <a:t>The SC should confirm that the</a:t>
            </a:r>
            <a:r>
              <a:rPr lang="en-US" baseline="0" dirty="0" smtClean="0">
                <a:latin typeface="+mn-lt"/>
                <a:cs typeface="Arial"/>
              </a:rPr>
              <a:t> </a:t>
            </a:r>
            <a:r>
              <a:rPr lang="en-US" dirty="0" smtClean="0">
                <a:latin typeface="+mn-lt"/>
                <a:cs typeface="Arial"/>
              </a:rPr>
              <a:t>service being</a:t>
            </a:r>
            <a:r>
              <a:rPr lang="en-US" baseline="0" dirty="0" smtClean="0">
                <a:latin typeface="+mn-lt"/>
                <a:cs typeface="Arial"/>
              </a:rPr>
              <a:t> provided during the visit is occurring as expected</a:t>
            </a:r>
            <a:r>
              <a:rPr lang="en-US" dirty="0" smtClean="0">
                <a:latin typeface="+mn-lt"/>
                <a:cs typeface="Arial"/>
              </a:rPr>
              <a:t>.  During the onsite visit, the SC should have a conversation with the person about all of the services they are receiving, and if they are getting the right services and the right amount.  Again, if they are not, the SC may consider other service options, request a new plan from the provider, and call a team meeting if necessary. For services that require skill building, the SC should ensure that the ISP includes a skill building component, and that the provider is collecting data and reviewing it.  If this is not happening, the SC should refer the provider to their Community Resource Consultant, and may consider other service options, request a new plan from the provider, and call a team meeting if necessary. Through conversations with the provider and documentation review, SCs should confirm that the person has community involvement, as described in their ISP.  This includes if natural supports are being provided, that the person is going out to places of their choosing, and that there is reliable transportation.  If these things are not occurring, the SC may consider making referrals for other service options, request a new plan from the provider, and call a team meeting if necessary.</a:t>
            </a:r>
          </a:p>
          <a:p>
            <a:pPr marL="12960" marR="5184">
              <a:lnSpc>
                <a:spcPct val="143700"/>
              </a:lnSpc>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16843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lvl="0" indent="0" algn="l" defTabSz="914400" rtl="0" eaLnBrk="1" fontAlgn="auto" latinLnBrk="0" hangingPunct="1">
              <a:lnSpc>
                <a:spcPct val="143700"/>
              </a:lnSpc>
              <a:spcBef>
                <a:spcPts val="0"/>
              </a:spcBef>
              <a:spcAft>
                <a:spcPts val="0"/>
              </a:spcAft>
              <a:buClrTx/>
              <a:buSzTx/>
              <a:buFontTx/>
              <a:buNone/>
              <a:tabLst/>
              <a:defRPr/>
            </a:pPr>
            <a:r>
              <a:rPr lang="en-US" dirty="0" smtClean="0"/>
              <a:t>Answering</a:t>
            </a:r>
            <a:r>
              <a:rPr lang="en-US" baseline="0" dirty="0" smtClean="0"/>
              <a:t> no to any question 7 through 13 results in a no for this question. Support Coordinators should continually assess whether or not the ISP is being implemented appropriately, based on the definition described earlier.  If the ISP is not being implemented appropriately in any way, the SC must take action.</a:t>
            </a:r>
          </a:p>
          <a:p>
            <a:pPr marL="12960" marR="5184" lvl="0" indent="0" algn="l" defTabSz="914400" rtl="0" eaLnBrk="1" fontAlgn="auto" latinLnBrk="0" hangingPunct="1">
              <a:lnSpc>
                <a:spcPct val="143700"/>
              </a:lnSpc>
              <a:spcBef>
                <a:spcPts val="0"/>
              </a:spcBef>
              <a:spcAft>
                <a:spcPts val="0"/>
              </a:spcAft>
              <a:buClrTx/>
              <a:buSzTx/>
              <a:buFontTx/>
              <a:buNone/>
              <a:tabLst/>
              <a:defRPr/>
            </a:pPr>
            <a:endParaRPr lang="en-US" dirty="0" smtClean="0"/>
          </a:p>
          <a:p>
            <a:pPr marL="12960" marR="5184">
              <a:lnSpc>
                <a:spcPct val="143700"/>
              </a:lnSpc>
            </a:pPr>
            <a:endParaRPr lang="en-US" b="1"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659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49">
              <a:defRPr/>
            </a:pPr>
            <a:r>
              <a:rPr lang="en-US" dirty="0"/>
              <a:t>By the end of this training, you will be able to identify the definitions of “change in status” and “ISP implemented appropriately,” how to assess, document and report findings, and what to do if you discover something concerning.</a:t>
            </a:r>
          </a:p>
          <a:p>
            <a:pPr defTabSz="933149">
              <a:defRPr/>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158B4462-3A61-4A0D-A668-D8B37E4B62DA}" type="slidenum">
              <a:rPr lang="en-US">
                <a:solidFill>
                  <a:prstClr val="black"/>
                </a:solidFill>
                <a:latin typeface="Calibri" panose="020F0502020204030204"/>
              </a:rPr>
              <a:pPr defTabSz="933149">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39119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or more of these actions could be needed based on observation. Use the reference chart included with the OSVT and speak with your supervisor as needed to determine next steps. </a:t>
            </a:r>
            <a:endParaRPr lang="en-US" dirty="0"/>
          </a:p>
        </p:txBody>
      </p:sp>
      <p:sp>
        <p:nvSpPr>
          <p:cNvPr id="4" name="Slide Number Placeholder 3"/>
          <p:cNvSpPr>
            <a:spLocks noGrp="1"/>
          </p:cNvSpPr>
          <p:nvPr>
            <p:ph type="sldNum" sz="quarter" idx="10"/>
          </p:nvPr>
        </p:nvSpPr>
        <p:spPr/>
        <p:txBody>
          <a:bodyPr/>
          <a:lstStyle/>
          <a:p>
            <a:fld id="{01698C2A-FB74-45E5-9E11-8DA183E27AD0}" type="slidenum">
              <a:rPr lang="en-US" smtClean="0"/>
              <a:t>40</a:t>
            </a:fld>
            <a:endParaRPr lang="en-US" dirty="0"/>
          </a:p>
        </p:txBody>
      </p:sp>
    </p:spTree>
    <p:extLst>
      <p:ext uri="{BB962C8B-B14F-4D97-AF65-F5344CB8AC3E}">
        <p14:creationId xmlns:p14="http://schemas.microsoft.com/office/powerpoint/2010/main" val="3484838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lvl="0" indent="0" algn="l" defTabSz="914400" rtl="0" eaLnBrk="1" fontAlgn="auto" latinLnBrk="0" hangingPunct="1">
              <a:lnSpc>
                <a:spcPct val="143700"/>
              </a:lnSpc>
              <a:spcBef>
                <a:spcPts val="0"/>
              </a:spcBef>
              <a:spcAft>
                <a:spcPts val="0"/>
              </a:spcAft>
              <a:buClrTx/>
              <a:buSzTx/>
              <a:buFontTx/>
              <a:buNone/>
              <a:tabLst/>
              <a:defRPr/>
            </a:pPr>
            <a:r>
              <a:rPr lang="en-US" dirty="0" smtClean="0"/>
              <a:t>If an SC has any concerns about a person’s health or safety, or a provider’s compliance with requirements, the concerns must be reported. Depending on the concern, the</a:t>
            </a:r>
            <a:r>
              <a:rPr lang="en-US" baseline="0" dirty="0" smtClean="0"/>
              <a:t> SC may need to share information with the family or provider, as well as the</a:t>
            </a:r>
            <a:r>
              <a:rPr lang="en-US" dirty="0" smtClean="0"/>
              <a:t>ir supervisor and/or a state agency.  The SC lists on questions 15</a:t>
            </a:r>
            <a:r>
              <a:rPr lang="en-US" baseline="0" dirty="0" smtClean="0"/>
              <a:t> and 16 who </a:t>
            </a:r>
            <a:r>
              <a:rPr lang="en-US" dirty="0" smtClean="0"/>
              <a:t>they will be report</a:t>
            </a:r>
            <a:r>
              <a:rPr lang="en-US" baseline="0" dirty="0" smtClean="0"/>
              <a:t> to, but the details would be contained in the contact note from the visit. In a similar way, if plan changes are needed, list the parts of the plan that will be updated on the form and detail those changes in the note. </a:t>
            </a:r>
            <a:endParaRPr lang="en-US" dirty="0" smtClean="0"/>
          </a:p>
          <a:p>
            <a:pPr marL="12960" marR="5184">
              <a:lnSpc>
                <a:spcPct val="143700"/>
              </a:lnSpc>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41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85676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a:lnSpc>
                <a:spcPct val="143700"/>
              </a:lnSpc>
            </a:pPr>
            <a:r>
              <a:rPr lang="en-US" dirty="0" smtClean="0">
                <a:latin typeface="+mn-lt"/>
                <a:cs typeface="Arial"/>
              </a:rPr>
              <a:t>Success with this process is dependent on</a:t>
            </a:r>
            <a:r>
              <a:rPr lang="en-US" baseline="0" dirty="0" smtClean="0">
                <a:latin typeface="+mn-lt"/>
                <a:cs typeface="Arial"/>
              </a:rPr>
              <a:t> writing a quality note that summarizes the results of the visit and any actions that will be taken. Be certain to include these elements when preparing the note from your visit. DBHDS will be collecting notes to match back with the On-site Visit Tools (OSVTs) that are uploaded in WaMS. It is critical that the contents of the note match the results contained in the OSVT. </a:t>
            </a:r>
            <a:endParaRPr lang="en-US" dirty="0">
              <a:latin typeface="+mn-lt"/>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063095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defTabSz="905530">
              <a:lnSpc>
                <a:spcPct val="143700"/>
              </a:lnSpc>
              <a:defRPr/>
            </a:pPr>
            <a:r>
              <a:rPr lang="en-US" dirty="0" smtClean="0"/>
              <a:t>To access the OSVT materials go to dbhds.virginia.gov and</a:t>
            </a:r>
            <a:r>
              <a:rPr lang="en-US" baseline="0" dirty="0" smtClean="0"/>
              <a:t> select “Getting Help” then “Support/Case Management Resources.”</a:t>
            </a: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43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105273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defTabSz="905530">
              <a:lnSpc>
                <a:spcPct val="143700"/>
              </a:lnSpc>
              <a:defRPr/>
            </a:pPr>
            <a:r>
              <a:rPr lang="en-US" dirty="0" smtClean="0"/>
              <a:t>Finally select</a:t>
            </a:r>
            <a:r>
              <a:rPr lang="en-US" baseline="0" dirty="0" smtClean="0"/>
              <a:t> “SC/CM DD-Specific” and scroll to the On-site Visit Tool section. </a:t>
            </a:r>
            <a:endParaRPr lang="en-US" dirty="0"/>
          </a:p>
          <a:p>
            <a:pPr marL="12960" marR="5184">
              <a:lnSpc>
                <a:spcPct val="143700"/>
              </a:lnSpc>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44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60466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defTabSz="905530">
              <a:lnSpc>
                <a:spcPct val="143700"/>
              </a:lnSpc>
              <a:defRPr/>
            </a:pPr>
            <a:r>
              <a:rPr lang="en-US" dirty="0"/>
              <a:t>Here are links to other important resources.  Thank you for participating in this training.</a:t>
            </a:r>
          </a:p>
          <a:p>
            <a:pPr marL="12960" marR="5184">
              <a:lnSpc>
                <a:spcPct val="143700"/>
              </a:lnSpc>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45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5433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a:lnSpc>
                <a:spcPct val="143700"/>
              </a:lnSpc>
            </a:pPr>
            <a:r>
              <a:rPr lang="en-US" dirty="0"/>
              <a:t>The definitions of the two phrases “change in status” and “ISP implemented appropriately” are critical to ensuring people’s health and wellness, and require Support Coordinators to understand them, and apply them consistently and with careful consideration and robust discussions</a:t>
            </a: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57261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defTabSz="905530">
              <a:lnSpc>
                <a:spcPct val="143700"/>
              </a:lnSpc>
              <a:defRPr/>
            </a:pPr>
            <a:r>
              <a:rPr lang="en-US" dirty="0"/>
              <a:t>As was mentioned earlier, the requirements for assessing change in a person’s status are not just in the Settlement Agreement.  Assessing an individual’s status is also required by Medicaid DD Waiver regulations that outline what should happen during a face to face visit, including assessing the person’s status and determining satisfaction with and need for services.</a:t>
            </a:r>
          </a:p>
          <a:p>
            <a:pPr marL="12960" marR="5184">
              <a:lnSpc>
                <a:spcPct val="143700"/>
              </a:lnSpc>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21869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defTabSz="905530">
              <a:lnSpc>
                <a:spcPct val="143700"/>
              </a:lnSpc>
              <a:defRPr/>
            </a:pPr>
            <a:r>
              <a:rPr lang="en-US" dirty="0"/>
              <a:t>The Office of Licensing’s </a:t>
            </a:r>
            <a:r>
              <a:rPr lang="en-US" dirty="0" smtClean="0"/>
              <a:t>regulations </a:t>
            </a:r>
            <a:r>
              <a:rPr lang="en-US" dirty="0"/>
              <a:t>also address what a Support Coordinator’s duties are at face to face visits, including assessing change in status and whether the ISP is being implemented appropriately.</a:t>
            </a:r>
          </a:p>
          <a:p>
            <a:pPr marL="12960" marR="5184">
              <a:lnSpc>
                <a:spcPct val="143700"/>
              </a:lnSpc>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07664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defTabSz="905530">
              <a:lnSpc>
                <a:spcPct val="143700"/>
              </a:lnSpc>
              <a:defRPr/>
            </a:pPr>
            <a:r>
              <a:rPr lang="en-US" dirty="0"/>
              <a:t>Waiver regulations require Support Coordinators to report to DSS, Licensing, Human Rights and DMAS when services are terminated for health and safety reasons.</a:t>
            </a:r>
          </a:p>
          <a:p>
            <a:pPr marL="12960" marR="5184">
              <a:lnSpc>
                <a:spcPct val="143700"/>
              </a:lnSpc>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90193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60" marR="5184" defTabSz="905530">
              <a:lnSpc>
                <a:spcPct val="143700"/>
              </a:lnSpc>
              <a:defRPr/>
            </a:pPr>
            <a:r>
              <a:rPr lang="en-US" dirty="0"/>
              <a:t>Licensing regulations also outline the role of the Support Coordinator.  In addition to advocating for people, planning for transitions, and understanding services that meet people’s needs, Support Coordinators must know and monitor each person’s status, health conditions, and medications.  Support Coordinators must also support the person in accessing needed services.</a:t>
            </a:r>
          </a:p>
          <a:p>
            <a:pPr marL="12960" marR="5184">
              <a:lnSpc>
                <a:spcPct val="143700"/>
              </a:lnSpc>
            </a:pPr>
            <a:endParaRPr lang="en-US" dirty="0">
              <a:latin typeface="Arial"/>
              <a:cs typeface="Arial"/>
            </a:endParaRPr>
          </a:p>
        </p:txBody>
      </p:sp>
      <p:sp>
        <p:nvSpPr>
          <p:cNvPr id="4" name="Slide Number Placeholder 3"/>
          <p:cNvSpPr>
            <a:spLocks noGrp="1"/>
          </p:cNvSpPr>
          <p:nvPr>
            <p:ph type="sldNum" sz="quarter" idx="10"/>
          </p:nvPr>
        </p:nvSpPr>
        <p:spPr/>
        <p:txBody>
          <a:bodyPr/>
          <a:lstStyle/>
          <a:p>
            <a:pPr defTabSz="933149">
              <a:defRPr/>
            </a:pPr>
            <a:fld id="{FF53DE9C-11CB-4B0C-8F9D-1F106D7D511F}" type="slidenum">
              <a:rPr lang="en-US">
                <a:solidFill>
                  <a:prstClr val="black"/>
                </a:solidFill>
                <a:latin typeface="Calibri" panose="020F0502020204030204"/>
              </a:rPr>
              <a:pPr defTabSz="933149">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05420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defRPr sz="818" b="0" i="0">
                <a:solidFill>
                  <a:schemeClr val="tx1"/>
                </a:solidFill>
                <a:latin typeface="Times New Roman"/>
                <a:cs typeface="Times New Roman"/>
              </a:defRPr>
            </a:lvl1pPr>
          </a:lstStyle>
          <a:p>
            <a:pPr marL="68838">
              <a:lnSpc>
                <a:spcPts val="903"/>
              </a:lnSpc>
              <a:spcBef>
                <a:spcPts val="51"/>
              </a:spcBef>
            </a:pPr>
            <a:fld id="{81D60167-4931-47E6-BA6A-407CBD079E47}" type="slidenum">
              <a:rPr lang="en-US" spc="-3" smtClean="0"/>
              <a:pPr marL="68838">
                <a:lnSpc>
                  <a:spcPts val="903"/>
                </a:lnSpc>
                <a:spcBef>
                  <a:spcPts val="51"/>
                </a:spcBef>
              </a:pPr>
              <a:t>‹#›</a:t>
            </a:fld>
            <a:endParaRPr lang="en-US" spc="-3" dirty="0"/>
          </a:p>
        </p:txBody>
      </p:sp>
      <p:sp>
        <p:nvSpPr>
          <p:cNvPr id="9" name="Rectangle 8"/>
          <p:cNvSpPr/>
          <p:nvPr userDrawn="1"/>
        </p:nvSpPr>
        <p:spPr>
          <a:xfrm rot="5400000">
            <a:off x="6649575" y="-1225781"/>
            <a:ext cx="1123420" cy="9966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dirty="0"/>
          </a:p>
        </p:txBody>
      </p:sp>
      <p:sp>
        <p:nvSpPr>
          <p:cNvPr id="8" name="Rectangle 7"/>
          <p:cNvSpPr/>
          <p:nvPr userDrawn="1"/>
        </p:nvSpPr>
        <p:spPr>
          <a:xfrm>
            <a:off x="2225038" y="3174855"/>
            <a:ext cx="9966962" cy="1754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dirty="0"/>
          </a:p>
        </p:txBody>
      </p:sp>
      <p:sp>
        <p:nvSpPr>
          <p:cNvPr id="15" name="Rectangle 14"/>
          <p:cNvSpPr/>
          <p:nvPr userDrawn="1"/>
        </p:nvSpPr>
        <p:spPr>
          <a:xfrm>
            <a:off x="0" y="6086747"/>
            <a:ext cx="12192000" cy="7712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dirty="0"/>
          </a:p>
        </p:txBody>
      </p:sp>
      <p:pic>
        <p:nvPicPr>
          <p:cNvPr id="16" name="Picture 15" descr="Virginias Developmental Disability Waivers Services and Support Options (COVLC)+jfk.pptx - PowerPoint"/>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55626" y="6086746"/>
            <a:ext cx="3709156" cy="771253"/>
          </a:xfrm>
          <a:prstGeom prst="rect">
            <a:avLst/>
          </a:prstGeom>
        </p:spPr>
      </p:pic>
    </p:spTree>
    <p:extLst>
      <p:ext uri="{BB962C8B-B14F-4D97-AF65-F5344CB8AC3E}">
        <p14:creationId xmlns:p14="http://schemas.microsoft.com/office/powerpoint/2010/main" val="20066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377942"/>
            <a:ext cx="12192000" cy="4800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dirty="0"/>
          </a:p>
        </p:txBody>
      </p:sp>
      <p:sp>
        <p:nvSpPr>
          <p:cNvPr id="2" name="Holder 2"/>
          <p:cNvSpPr>
            <a:spLocks noGrp="1"/>
          </p:cNvSpPr>
          <p:nvPr>
            <p:ph type="title"/>
          </p:nvPr>
        </p:nvSpPr>
        <p:spPr>
          <a:xfrm>
            <a:off x="601450" y="438887"/>
            <a:ext cx="7823994" cy="566589"/>
          </a:xfrm>
        </p:spPr>
        <p:txBody>
          <a:bodyPr lIns="0" tIns="0" rIns="0" bIns="0"/>
          <a:lstStyle>
            <a:lvl1pPr>
              <a:defRPr sz="3682" b="1" i="0">
                <a:solidFill>
                  <a:srgbClr val="003265"/>
                </a:solidFill>
                <a:latin typeface="+mn-lt"/>
                <a:cs typeface="Arial"/>
              </a:defRPr>
            </a:lvl1pPr>
          </a:lstStyle>
          <a:p>
            <a:endParaRPr dirty="0"/>
          </a:p>
        </p:txBody>
      </p:sp>
      <p:sp>
        <p:nvSpPr>
          <p:cNvPr id="3" name="Holder 3"/>
          <p:cNvSpPr>
            <a:spLocks noGrp="1"/>
          </p:cNvSpPr>
          <p:nvPr>
            <p:ph type="body" idx="1"/>
          </p:nvPr>
        </p:nvSpPr>
        <p:spPr>
          <a:xfrm>
            <a:off x="585151" y="1194955"/>
            <a:ext cx="10972800" cy="276999"/>
          </a:xfrm>
        </p:spPr>
        <p:txBody>
          <a:bodyPr lIns="0" tIns="0" rIns="0" bIns="0"/>
          <a:lstStyle>
            <a:lvl1pPr>
              <a:defRPr/>
            </a:lvl1pPr>
          </a:lstStyle>
          <a:p>
            <a:endParaRPr dirty="0"/>
          </a:p>
        </p:txBody>
      </p:sp>
      <p:sp>
        <p:nvSpPr>
          <p:cNvPr id="6" name="Holder 6"/>
          <p:cNvSpPr>
            <a:spLocks noGrp="1"/>
          </p:cNvSpPr>
          <p:nvPr>
            <p:ph type="sldNum" sz="quarter" idx="7"/>
          </p:nvPr>
        </p:nvSpPr>
        <p:spPr>
          <a:xfrm>
            <a:off x="11591004" y="6617971"/>
            <a:ext cx="622851" cy="450470"/>
          </a:xfrm>
        </p:spPr>
        <p:txBody>
          <a:bodyPr lIns="0" tIns="0" rIns="0" bIns="0"/>
          <a:lstStyle>
            <a:lvl1pPr>
              <a:defRPr sz="1600" b="0" i="0">
                <a:solidFill>
                  <a:schemeClr val="tx1"/>
                </a:solidFill>
                <a:latin typeface="Times New Roman"/>
                <a:cs typeface="Times New Roman"/>
              </a:defRPr>
            </a:lvl1pPr>
          </a:lstStyle>
          <a:p>
            <a:pPr marL="68838">
              <a:lnSpc>
                <a:spcPts val="903"/>
              </a:lnSpc>
              <a:spcBef>
                <a:spcPts val="51"/>
              </a:spcBef>
            </a:pPr>
            <a:fld id="{81D60167-4931-47E6-BA6A-407CBD079E47}" type="slidenum">
              <a:rPr lang="en-US" spc="-3" smtClean="0"/>
              <a:pPr marL="68838">
                <a:lnSpc>
                  <a:spcPts val="903"/>
                </a:lnSpc>
                <a:spcBef>
                  <a:spcPts val="51"/>
                </a:spcBef>
              </a:pPr>
              <a:t>‹#›</a:t>
            </a:fld>
            <a:endParaRPr lang="en-US" spc="-3" dirty="0"/>
          </a:p>
        </p:txBody>
      </p:sp>
      <p:cxnSp>
        <p:nvCxnSpPr>
          <p:cNvPr id="8" name="Straight Connector 7"/>
          <p:cNvCxnSpPr/>
          <p:nvPr userDrawn="1"/>
        </p:nvCxnSpPr>
        <p:spPr>
          <a:xfrm>
            <a:off x="609600" y="1005476"/>
            <a:ext cx="2923309" cy="0"/>
          </a:xfrm>
          <a:prstGeom prst="line">
            <a:avLst/>
          </a:prstGeom>
          <a:ln w="762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394364" y="1005476"/>
            <a:ext cx="818803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Picture 9" descr="Virginias Developmental Disability Waivers Services and Support Options (COVLC)+jfk.pptx - PowerPoint"/>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38110" y="207818"/>
            <a:ext cx="952894" cy="717777"/>
          </a:xfrm>
          <a:prstGeom prst="rect">
            <a:avLst/>
          </a:prstGeom>
        </p:spPr>
      </p:pic>
    </p:spTree>
    <p:extLst>
      <p:ext uri="{BB962C8B-B14F-4D97-AF65-F5344CB8AC3E}">
        <p14:creationId xmlns:p14="http://schemas.microsoft.com/office/powerpoint/2010/main" val="322742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184002" y="1834690"/>
            <a:ext cx="7823994" cy="251736"/>
          </a:xfrm>
        </p:spPr>
        <p:txBody>
          <a:bodyPr lIns="0" tIns="0" rIns="0" bIns="0"/>
          <a:lstStyle>
            <a:lvl1pPr>
              <a:defRPr sz="1636" b="1" i="0">
                <a:solidFill>
                  <a:srgbClr val="003265"/>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defRPr sz="818" b="0" i="0">
                <a:solidFill>
                  <a:schemeClr val="tx1"/>
                </a:solidFill>
                <a:latin typeface="Times New Roman"/>
                <a:cs typeface="Times New Roman"/>
              </a:defRPr>
            </a:lvl1pPr>
          </a:lstStyle>
          <a:p>
            <a:pPr marL="68838">
              <a:lnSpc>
                <a:spcPts val="903"/>
              </a:lnSpc>
              <a:spcBef>
                <a:spcPts val="51"/>
              </a:spcBef>
            </a:pPr>
            <a:fld id="{81D60167-4931-47E6-BA6A-407CBD079E47}" type="slidenum">
              <a:rPr lang="en-US" spc="-3" smtClean="0"/>
              <a:pPr marL="68838">
                <a:lnSpc>
                  <a:spcPts val="903"/>
                </a:lnSpc>
                <a:spcBef>
                  <a:spcPts val="51"/>
                </a:spcBef>
              </a:pPr>
              <a:t>‹#›</a:t>
            </a:fld>
            <a:endParaRPr lang="en-US" spc="-3" dirty="0"/>
          </a:p>
        </p:txBody>
      </p:sp>
    </p:spTree>
    <p:extLst>
      <p:ext uri="{BB962C8B-B14F-4D97-AF65-F5344CB8AC3E}">
        <p14:creationId xmlns:p14="http://schemas.microsoft.com/office/powerpoint/2010/main" val="233320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184002" y="1834690"/>
            <a:ext cx="7823994" cy="251736"/>
          </a:xfrm>
        </p:spPr>
        <p:txBody>
          <a:bodyPr lIns="0" tIns="0" rIns="0" bIns="0"/>
          <a:lstStyle>
            <a:lvl1pPr>
              <a:defRPr sz="1636" b="1" i="0">
                <a:solidFill>
                  <a:srgbClr val="003265"/>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5" name="Holder 5"/>
          <p:cNvSpPr>
            <a:spLocks noGrp="1"/>
          </p:cNvSpPr>
          <p:nvPr>
            <p:ph type="sldNum" sz="quarter" idx="7"/>
          </p:nvPr>
        </p:nvSpPr>
        <p:spPr/>
        <p:txBody>
          <a:bodyPr lIns="0" tIns="0" rIns="0" bIns="0"/>
          <a:lstStyle>
            <a:lvl1pPr>
              <a:defRPr sz="818" b="0" i="0">
                <a:solidFill>
                  <a:schemeClr val="tx1"/>
                </a:solidFill>
                <a:latin typeface="Times New Roman"/>
                <a:cs typeface="Times New Roman"/>
              </a:defRPr>
            </a:lvl1pPr>
          </a:lstStyle>
          <a:p>
            <a:pPr marL="68838">
              <a:lnSpc>
                <a:spcPts val="903"/>
              </a:lnSpc>
              <a:spcBef>
                <a:spcPts val="51"/>
              </a:spcBef>
            </a:pPr>
            <a:fld id="{81D60167-4931-47E6-BA6A-407CBD079E47}" type="slidenum">
              <a:rPr lang="en-US" spc="-3" smtClean="0"/>
              <a:pPr marL="68838">
                <a:lnSpc>
                  <a:spcPts val="903"/>
                </a:lnSpc>
                <a:spcBef>
                  <a:spcPts val="51"/>
                </a:spcBef>
              </a:pPr>
              <a:t>‹#›</a:t>
            </a:fld>
            <a:endParaRPr lang="en-US" spc="-3" dirty="0"/>
          </a:p>
        </p:txBody>
      </p:sp>
    </p:spTree>
    <p:extLst>
      <p:ext uri="{BB962C8B-B14F-4D97-AF65-F5344CB8AC3E}">
        <p14:creationId xmlns:p14="http://schemas.microsoft.com/office/powerpoint/2010/main" val="4690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lvl1pPr>
              <a:defRPr sz="818" b="0" i="0">
                <a:solidFill>
                  <a:schemeClr val="tx1"/>
                </a:solidFill>
                <a:latin typeface="Times New Roman"/>
                <a:cs typeface="Times New Roman"/>
              </a:defRPr>
            </a:lvl1pPr>
          </a:lstStyle>
          <a:p>
            <a:pPr marL="68838">
              <a:lnSpc>
                <a:spcPts val="903"/>
              </a:lnSpc>
              <a:spcBef>
                <a:spcPts val="51"/>
              </a:spcBef>
            </a:pPr>
            <a:fld id="{81D60167-4931-47E6-BA6A-407CBD079E47}" type="slidenum">
              <a:rPr lang="en-US" spc="-3" smtClean="0"/>
              <a:pPr marL="68838">
                <a:lnSpc>
                  <a:spcPts val="903"/>
                </a:lnSpc>
                <a:spcBef>
                  <a:spcPts val="51"/>
                </a:spcBef>
              </a:pPr>
              <a:t>‹#›</a:t>
            </a:fld>
            <a:endParaRPr lang="en-US" spc="-3" dirty="0"/>
          </a:p>
        </p:txBody>
      </p:sp>
    </p:spTree>
    <p:extLst>
      <p:ext uri="{BB962C8B-B14F-4D97-AF65-F5344CB8AC3E}">
        <p14:creationId xmlns:p14="http://schemas.microsoft.com/office/powerpoint/2010/main" val="205759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84002" y="1834690"/>
            <a:ext cx="7823994" cy="369332"/>
          </a:xfrm>
          <a:prstGeom prst="rect">
            <a:avLst/>
          </a:prstGeom>
        </p:spPr>
        <p:txBody>
          <a:bodyPr wrap="square" lIns="0" tIns="0" rIns="0" bIns="0">
            <a:spAutoFit/>
          </a:bodyPr>
          <a:lstStyle>
            <a:lvl1pPr>
              <a:defRPr sz="2400" b="1" i="0">
                <a:solidFill>
                  <a:srgbClr val="003265"/>
                </a:solidFill>
                <a:latin typeface="Arial"/>
                <a:cs typeface="Arial"/>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a:xfrm>
            <a:off x="10478738" y="6409800"/>
            <a:ext cx="318745" cy="115416"/>
          </a:xfrm>
          <a:prstGeom prst="rect">
            <a:avLst/>
          </a:prstGeom>
        </p:spPr>
        <p:txBody>
          <a:bodyPr wrap="square" lIns="0" tIns="0" rIns="0" bIns="0">
            <a:spAutoFit/>
          </a:bodyPr>
          <a:lstStyle>
            <a:lvl1pPr>
              <a:defRPr sz="818" b="0" i="0">
                <a:solidFill>
                  <a:schemeClr val="tx1"/>
                </a:solidFill>
                <a:latin typeface="Times New Roman"/>
                <a:cs typeface="Times New Roman"/>
              </a:defRPr>
            </a:lvl1pPr>
          </a:lstStyle>
          <a:p>
            <a:pPr marL="68838">
              <a:lnSpc>
                <a:spcPts val="903"/>
              </a:lnSpc>
              <a:spcBef>
                <a:spcPts val="51"/>
              </a:spcBef>
            </a:pPr>
            <a:fld id="{81D60167-4931-47E6-BA6A-407CBD079E47}" type="slidenum">
              <a:rPr lang="en-US" spc="-3" smtClean="0"/>
              <a:pPr marL="68838">
                <a:lnSpc>
                  <a:spcPts val="903"/>
                </a:lnSpc>
                <a:spcBef>
                  <a:spcPts val="51"/>
                </a:spcBef>
              </a:pPr>
              <a:t>‹#›</a:t>
            </a:fld>
            <a:endParaRPr lang="en-US" spc="-3" dirty="0"/>
          </a:p>
        </p:txBody>
      </p:sp>
    </p:spTree>
    <p:extLst>
      <p:ext uri="{BB962C8B-B14F-4D97-AF65-F5344CB8AC3E}">
        <p14:creationId xmlns:p14="http://schemas.microsoft.com/office/powerpoint/2010/main" val="1323662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defRPr>
          <a:latin typeface="+mj-lt"/>
          <a:ea typeface="+mj-ea"/>
          <a:cs typeface="+mj-cs"/>
        </a:defRPr>
      </a:lvl1pPr>
    </p:titleStyle>
    <p:body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bodyStyle>
    <p:other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sccmtraining.partnership.vcu.edu/chapter10/chapter10.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bhds.virginia.gov/assets/doc/QMD/human-rights/human-rights-contact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dbhds.virginia.gov/assets/doc/QMD/OL/ol-complaint-form_nov_18_19_distributed.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dbhds.virginia.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law.lis.virginia.gov/admincode/title12/agency35/chapter105/"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www.dbhds.virginia.gov/case-management" TargetMode="External"/><Relationship Id="rId4" Type="http://schemas.openxmlformats.org/officeDocument/2006/relationships/hyperlink" Target="http://register.dls.virginia.gov/details.aspx?id=7347"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8125" t="26758" r="5940" b="33659"/>
          <a:stretch/>
        </p:blipFill>
        <p:spPr>
          <a:xfrm flipV="1">
            <a:off x="10904219" y="5608320"/>
            <a:ext cx="1287781" cy="468628"/>
          </a:xfrm>
          <a:prstGeom prst="rect">
            <a:avLst/>
          </a:prstGeom>
          <a:solidFill>
            <a:schemeClr val="bg1"/>
          </a:solidFill>
        </p:spPr>
      </p:pic>
      <p:pic>
        <p:nvPicPr>
          <p:cNvPr id="10" name="Picture 9"/>
          <p:cNvPicPr>
            <a:picLocks noChangeAspect="1"/>
          </p:cNvPicPr>
          <p:nvPr/>
        </p:nvPicPr>
        <p:blipFill>
          <a:blip r:embed="rId4"/>
          <a:stretch>
            <a:fillRect/>
          </a:stretch>
        </p:blipFill>
        <p:spPr>
          <a:xfrm>
            <a:off x="5458913" y="3206476"/>
            <a:ext cx="1274174" cy="445047"/>
          </a:xfrm>
          <a:prstGeom prst="rect">
            <a:avLst/>
          </a:prstGeom>
        </p:spPr>
      </p:pic>
      <p:sp>
        <p:nvSpPr>
          <p:cNvPr id="2" name="TextBox 1"/>
          <p:cNvSpPr txBox="1"/>
          <p:nvPr/>
        </p:nvSpPr>
        <p:spPr>
          <a:xfrm>
            <a:off x="2212848" y="3428999"/>
            <a:ext cx="9574421" cy="1200329"/>
          </a:xfrm>
          <a:prstGeom prst="rect">
            <a:avLst/>
          </a:prstGeom>
          <a:noFill/>
        </p:spPr>
        <p:txBody>
          <a:bodyPr wrap="square" rtlCol="0">
            <a:spAutoFit/>
          </a:bodyPr>
          <a:lstStyle/>
          <a:p>
            <a:r>
              <a:rPr lang="en-US" sz="3600" dirty="0"/>
              <a:t>Understanding and assessing “Change in Status” and “ISP Implemented Appropriately”</a:t>
            </a:r>
          </a:p>
        </p:txBody>
      </p:sp>
      <p:sp>
        <p:nvSpPr>
          <p:cNvPr id="3" name="TextBox 2"/>
          <p:cNvSpPr txBox="1"/>
          <p:nvPr/>
        </p:nvSpPr>
        <p:spPr>
          <a:xfrm>
            <a:off x="2212848" y="2348241"/>
            <a:ext cx="9574421" cy="646331"/>
          </a:xfrm>
          <a:prstGeom prst="rect">
            <a:avLst/>
          </a:prstGeom>
          <a:noFill/>
        </p:spPr>
        <p:txBody>
          <a:bodyPr wrap="square" rtlCol="0">
            <a:spAutoFit/>
          </a:bodyPr>
          <a:lstStyle/>
          <a:p>
            <a:r>
              <a:rPr lang="en-US" sz="3600" dirty="0"/>
              <a:t>Support Coordination/Case Management Training</a:t>
            </a:r>
          </a:p>
        </p:txBody>
      </p:sp>
    </p:spTree>
    <p:extLst>
      <p:ext uri="{BB962C8B-B14F-4D97-AF65-F5344CB8AC3E}">
        <p14:creationId xmlns:p14="http://schemas.microsoft.com/office/powerpoint/2010/main" val="80374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Support Coordinator Role includes…</a:t>
            </a:r>
            <a:endParaRPr lang="en-US" dirty="0"/>
          </a:p>
        </p:txBody>
      </p:sp>
      <p:sp>
        <p:nvSpPr>
          <p:cNvPr id="7" name="Rectangle 6"/>
          <p:cNvSpPr/>
          <p:nvPr/>
        </p:nvSpPr>
        <p:spPr>
          <a:xfrm>
            <a:off x="2932176" y="5497631"/>
            <a:ext cx="9259824" cy="461665"/>
          </a:xfrm>
          <a:prstGeom prst="rect">
            <a:avLst/>
          </a:prstGeom>
        </p:spPr>
        <p:txBody>
          <a:bodyPr wrap="square">
            <a:spAutoFit/>
          </a:body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hlinkClick r:id="rId3"/>
              </a:rPr>
              <a:t>https://sccmtraining.partnership.vcu.edu/chapter10/chapter10.html</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p>
        </p:txBody>
      </p:sp>
      <p:sp>
        <p:nvSpPr>
          <p:cNvPr id="8" name="Rectangle 7"/>
          <p:cNvSpPr/>
          <p:nvPr/>
        </p:nvSpPr>
        <p:spPr>
          <a:xfrm>
            <a:off x="585216" y="1350641"/>
            <a:ext cx="11228832" cy="4161845"/>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Communicating with providers to share vital information</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Communicating with Care Coordinators of the Managed Care Organizations (MCOs) to update them on an individual's needs and services and obtain results of their HRAs</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Collaborating with care coordinators regarding medically related issues to develop coordinated plans to mitigate risks and risks of harm</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Reporting alleged abuse, neglect or exploitation to Adult Protective Services (APS) and Child Protective Services</a:t>
            </a: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10</a:t>
            </a:fld>
            <a:endParaRPr lang="en-US" spc="-3" dirty="0"/>
          </a:p>
        </p:txBody>
      </p:sp>
    </p:spTree>
    <p:extLst>
      <p:ext uri="{BB962C8B-B14F-4D97-AF65-F5344CB8AC3E}">
        <p14:creationId xmlns:p14="http://schemas.microsoft.com/office/powerpoint/2010/main" val="90349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Change in Status</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25" y="953754"/>
            <a:ext cx="5830824" cy="5830824"/>
          </a:xfrm>
          <a:prstGeom prst="rect">
            <a:avLst/>
          </a:prstGeom>
        </p:spPr>
      </p:pic>
      <p:sp>
        <p:nvSpPr>
          <p:cNvPr id="6" name="TextBox 5"/>
          <p:cNvSpPr txBox="1"/>
          <p:nvPr/>
        </p:nvSpPr>
        <p:spPr>
          <a:xfrm>
            <a:off x="6254497" y="2450592"/>
            <a:ext cx="5010912" cy="1569660"/>
          </a:xfrm>
          <a:prstGeom prst="rect">
            <a:avLst/>
          </a:prstGeom>
          <a:noFill/>
        </p:spPr>
        <p:txBody>
          <a:bodyPr wrap="square" rtlCol="0">
            <a:spAutoFit/>
          </a:bodyPr>
          <a:lstStyle/>
          <a:p>
            <a:pPr algn="ctr"/>
            <a:r>
              <a:rPr lang="en-US" sz="4800" dirty="0"/>
              <a:t>Has the person’s standing </a:t>
            </a:r>
            <a:r>
              <a:rPr lang="en-US" sz="4800" dirty="0" smtClean="0"/>
              <a:t>changed</a:t>
            </a:r>
            <a:r>
              <a:rPr lang="en-US" sz="4800" dirty="0"/>
              <a:t>?</a:t>
            </a:r>
          </a:p>
        </p:txBody>
      </p:sp>
      <p:sp>
        <p:nvSpPr>
          <p:cNvPr id="4" name="Slide Number Placeholder 3"/>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11</a:t>
            </a:fld>
            <a:endParaRPr lang="en-US" spc="-3" dirty="0"/>
          </a:p>
        </p:txBody>
      </p:sp>
    </p:spTree>
    <p:extLst>
      <p:ext uri="{BB962C8B-B14F-4D97-AF65-F5344CB8AC3E}">
        <p14:creationId xmlns:p14="http://schemas.microsoft.com/office/powerpoint/2010/main" val="13727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Change in </a:t>
            </a:r>
            <a:r>
              <a:rPr lang="en-US" spc="-7" dirty="0" smtClean="0">
                <a:solidFill>
                  <a:schemeClr val="accent3">
                    <a:lumMod val="75000"/>
                  </a:schemeClr>
                </a:solidFill>
              </a:rPr>
              <a:t>Status (definition)</a:t>
            </a:r>
            <a:endParaRPr lang="en-US" dirty="0"/>
          </a:p>
        </p:txBody>
      </p:sp>
      <p:sp>
        <p:nvSpPr>
          <p:cNvPr id="3" name="Text Placeholder 2"/>
          <p:cNvSpPr>
            <a:spLocks noGrp="1"/>
          </p:cNvSpPr>
          <p:nvPr>
            <p:ph type="body" idx="1"/>
          </p:nvPr>
        </p:nvSpPr>
        <p:spPr>
          <a:xfrm>
            <a:off x="0" y="1609344"/>
            <a:ext cx="11777472" cy="2862322"/>
          </a:xfrm>
        </p:spPr>
        <p:txBody>
          <a:bodyPr/>
          <a:lstStyle/>
          <a:p>
            <a:pPr marL="1007458">
              <a:tabLst>
                <a:tab pos="1095779" algn="l"/>
              </a:tabLst>
            </a:pPr>
            <a:endParaRPr lang="en-US" sz="1600" spc="-3" dirty="0">
              <a:cs typeface="Arial"/>
            </a:endParaRPr>
          </a:p>
          <a:p>
            <a:pPr marL="1007458">
              <a:tabLst>
                <a:tab pos="1095779" algn="l"/>
              </a:tabLst>
            </a:pPr>
            <a:r>
              <a:rPr lang="en-US" sz="2800" b="1" spc="-3" dirty="0">
                <a:cs typeface="Arial"/>
              </a:rPr>
              <a:t>“Change in status” </a:t>
            </a:r>
            <a:r>
              <a:rPr lang="en-US" sz="2800" spc="-3" dirty="0">
                <a:cs typeface="Arial"/>
              </a:rPr>
              <a:t>refers to changes related to a person’s </a:t>
            </a:r>
            <a:r>
              <a:rPr lang="en-US" sz="2800" b="1" spc="-3" dirty="0">
                <a:cs typeface="Arial"/>
              </a:rPr>
              <a:t>mental, physical, or behavioral condition</a:t>
            </a:r>
            <a:r>
              <a:rPr lang="en-US" sz="2800" spc="-3" dirty="0">
                <a:cs typeface="Arial"/>
              </a:rPr>
              <a:t> and/or </a:t>
            </a:r>
            <a:r>
              <a:rPr lang="en-US" sz="2800" b="1" spc="-3" dirty="0">
                <a:cs typeface="Arial"/>
              </a:rPr>
              <a:t>changes in one’s circumstances</a:t>
            </a:r>
            <a:r>
              <a:rPr lang="en-US" sz="2800" spc="-3" dirty="0">
                <a:cs typeface="Arial"/>
              </a:rPr>
              <a:t> to include representation, financial status, living arrangements, service providers, eligibility for services, </a:t>
            </a:r>
            <a:r>
              <a:rPr lang="en-US" sz="2800" spc="-3" dirty="0" smtClean="0">
                <a:cs typeface="Arial"/>
              </a:rPr>
              <a:t>services received, and </a:t>
            </a:r>
            <a:r>
              <a:rPr lang="en-US" sz="2800" spc="-3" dirty="0">
                <a:cs typeface="Arial"/>
              </a:rPr>
              <a:t>type of services or waiver. </a:t>
            </a:r>
            <a:endParaRPr lang="en-US" sz="2800" dirty="0">
              <a:cs typeface="Arial"/>
            </a:endParaRPr>
          </a:p>
          <a:p>
            <a:pPr marL="389649" indent="-389649">
              <a:buFont typeface="Arial" panose="020B0604020202020204" pitchFamily="34" charset="0"/>
              <a:buChar char="•"/>
            </a:pPr>
            <a:endParaRPr lang="en-US" sz="3000" dirty="0"/>
          </a:p>
        </p:txBody>
      </p:sp>
      <p:sp>
        <p:nvSpPr>
          <p:cNvPr id="5" name="Slide Number Placeholder 4"/>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12</a:t>
            </a:fld>
            <a:endParaRPr lang="en-US" spc="-3" dirty="0"/>
          </a:p>
        </p:txBody>
      </p:sp>
    </p:spTree>
    <p:extLst>
      <p:ext uri="{BB962C8B-B14F-4D97-AF65-F5344CB8AC3E}">
        <p14:creationId xmlns:p14="http://schemas.microsoft.com/office/powerpoint/2010/main" val="58755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Change in Status</a:t>
            </a:r>
            <a:endParaRPr lang="en-US" dirty="0"/>
          </a:p>
        </p:txBody>
      </p:sp>
      <p:sp>
        <p:nvSpPr>
          <p:cNvPr id="3" name="Rectangle 2"/>
          <p:cNvSpPr/>
          <p:nvPr/>
        </p:nvSpPr>
        <p:spPr>
          <a:xfrm>
            <a:off x="0" y="953754"/>
            <a:ext cx="11814048" cy="4401205"/>
          </a:xfrm>
          <a:prstGeom prst="rect">
            <a:avLst/>
          </a:prstGeom>
        </p:spPr>
        <p:txBody>
          <a:bodyPr wrap="square">
            <a:spAutoFit/>
          </a:bodyPr>
          <a:lstStyle/>
          <a:p>
            <a:pPr marR="0" lvl="1">
              <a:spcBef>
                <a:spcPts val="0"/>
              </a:spcBef>
              <a:spcAft>
                <a:spcPts val="0"/>
              </a:spcAft>
            </a:pPr>
            <a:endParaRPr lang="en-US" sz="2800" dirty="0">
              <a:solidFill>
                <a:srgbClr val="000000"/>
              </a:solidFill>
              <a:ea typeface="Calibri" panose="020F0502020204030204" pitchFamily="34" charset="0"/>
              <a:cs typeface="Cambria Math" panose="02040503050406030204" pitchFamily="18" charset="0"/>
            </a:endParaRPr>
          </a:p>
          <a:p>
            <a:pPr marR="0" lvl="1" algn="ctr">
              <a:spcBef>
                <a:spcPts val="0"/>
              </a:spcBef>
              <a:spcAft>
                <a:spcPts val="0"/>
              </a:spcAft>
            </a:pPr>
            <a:r>
              <a:rPr lang="en-US" sz="2800" b="1" dirty="0">
                <a:ea typeface="Calibri" panose="020F0502020204030204" pitchFamily="34" charset="0"/>
                <a:cs typeface="Cambria Math" panose="02040503050406030204" pitchFamily="18" charset="0"/>
              </a:rPr>
              <a:t>A person’s </a:t>
            </a:r>
            <a:r>
              <a:rPr lang="en-US" sz="2800" b="1" dirty="0" smtClean="0">
                <a:ea typeface="Calibri" panose="020F0502020204030204" pitchFamily="34" charset="0"/>
                <a:cs typeface="Cambria Math" panose="02040503050406030204" pitchFamily="18" charset="0"/>
              </a:rPr>
              <a:t>status can </a:t>
            </a:r>
            <a:r>
              <a:rPr lang="en-US" sz="2800" b="1" dirty="0">
                <a:ea typeface="Calibri" panose="020F0502020204030204" pitchFamily="34" charset="0"/>
                <a:cs typeface="Cambria Math" panose="02040503050406030204" pitchFamily="18" charset="0"/>
              </a:rPr>
              <a:t>change for various reasons. </a:t>
            </a:r>
          </a:p>
          <a:p>
            <a:pPr marR="0" lvl="1">
              <a:spcBef>
                <a:spcPts val="0"/>
              </a:spcBef>
              <a:spcAft>
                <a:spcPts val="0"/>
              </a:spcAft>
            </a:pPr>
            <a:endParaRPr lang="en-US" sz="1600" dirty="0">
              <a:solidFill>
                <a:srgbClr val="000000"/>
              </a:solidFill>
              <a:ea typeface="Calibri" panose="020F0502020204030204" pitchFamily="34" charset="0"/>
              <a:cs typeface="Cambria Math" panose="02040503050406030204" pitchFamily="18" charset="0"/>
            </a:endParaRPr>
          </a:p>
          <a:p>
            <a:pPr marR="0" lvl="1">
              <a:spcBef>
                <a:spcPts val="0"/>
              </a:spcBef>
              <a:spcAft>
                <a:spcPts val="0"/>
              </a:spcAft>
            </a:pPr>
            <a:endParaRPr lang="en-US" sz="1600" dirty="0">
              <a:solidFill>
                <a:srgbClr val="000000"/>
              </a:solidFill>
              <a:ea typeface="Calibri" panose="020F0502020204030204" pitchFamily="34" charset="0"/>
              <a:cs typeface="Cambria Math" panose="02040503050406030204" pitchFamily="18" charset="0"/>
            </a:endParaRPr>
          </a:p>
          <a:p>
            <a:pPr marR="0" lvl="1">
              <a:spcBef>
                <a:spcPts val="0"/>
              </a:spcBef>
              <a:spcAft>
                <a:spcPts val="0"/>
              </a:spcAft>
            </a:pPr>
            <a:r>
              <a:rPr lang="en-US" sz="2400" i="1" dirty="0">
                <a:solidFill>
                  <a:srgbClr val="000000"/>
                </a:solidFill>
                <a:ea typeface="Calibri" panose="020F0502020204030204" pitchFamily="34" charset="0"/>
                <a:cs typeface="Cambria Math" panose="02040503050406030204" pitchFamily="18" charset="0"/>
              </a:rPr>
              <a:t>For example:</a:t>
            </a:r>
          </a:p>
          <a:p>
            <a:pPr marR="0" lvl="1">
              <a:spcBef>
                <a:spcPts val="0"/>
              </a:spcBef>
              <a:spcAft>
                <a:spcPts val="0"/>
              </a:spcAft>
            </a:pPr>
            <a:endParaRPr lang="en-US" sz="2400" dirty="0">
              <a:solidFill>
                <a:srgbClr val="000000"/>
              </a:solidFill>
              <a:ea typeface="Calibri" panose="020F0502020204030204" pitchFamily="34" charset="0"/>
              <a:cs typeface="Cambria Math" panose="02040503050406030204" pitchFamily="18" charset="0"/>
            </a:endParaRPr>
          </a:p>
          <a:p>
            <a:pPr marR="0" lvl="1">
              <a:spcBef>
                <a:spcPts val="0"/>
              </a:spcBef>
              <a:spcAft>
                <a:spcPts val="0"/>
              </a:spcAft>
            </a:pPr>
            <a:r>
              <a:rPr lang="en-US" sz="2400" dirty="0">
                <a:solidFill>
                  <a:srgbClr val="000000"/>
                </a:solidFill>
                <a:ea typeface="Calibri" panose="020F0502020204030204" pitchFamily="34" charset="0"/>
                <a:cs typeface="Cambria Math" panose="02040503050406030204" pitchFamily="18" charset="0"/>
              </a:rPr>
              <a:t>It has been six months since the annual meeting and the person… </a:t>
            </a:r>
          </a:p>
          <a:p>
            <a:pPr marR="0" lvl="1">
              <a:spcBef>
                <a:spcPts val="0"/>
              </a:spcBef>
              <a:spcAft>
                <a:spcPts val="0"/>
              </a:spcAft>
            </a:pPr>
            <a:endParaRPr lang="en-US" sz="2400" dirty="0">
              <a:solidFill>
                <a:srgbClr val="000000"/>
              </a:solidFill>
              <a:ea typeface="Calibri" panose="020F0502020204030204" pitchFamily="34" charset="0"/>
              <a:cs typeface="Cambria Math" panose="02040503050406030204" pitchFamily="18" charset="0"/>
            </a:endParaRPr>
          </a:p>
          <a:p>
            <a:pPr marL="1371600" lvl="2" indent="-457200">
              <a:buFont typeface="Arial" panose="020B0604020202020204" pitchFamily="34" charset="0"/>
              <a:buChar char="•"/>
            </a:pPr>
            <a:r>
              <a:rPr lang="en-US" sz="2400" dirty="0">
                <a:solidFill>
                  <a:srgbClr val="000000"/>
                </a:solidFill>
                <a:ea typeface="Calibri" panose="020F0502020204030204" pitchFamily="34" charset="0"/>
                <a:cs typeface="Cambria Math" panose="02040503050406030204" pitchFamily="18" charset="0"/>
              </a:rPr>
              <a:t>is not yet receiving a needed service</a:t>
            </a:r>
          </a:p>
          <a:p>
            <a:pPr marL="1371600" lvl="2" indent="-457200">
              <a:buFont typeface="Arial" panose="020B0604020202020204" pitchFamily="34" charset="0"/>
              <a:buChar char="•"/>
            </a:pPr>
            <a:r>
              <a:rPr lang="en-US" sz="2400" dirty="0">
                <a:solidFill>
                  <a:srgbClr val="000000"/>
                </a:solidFill>
                <a:ea typeface="Calibri" panose="020F0502020204030204" pitchFamily="34" charset="0"/>
                <a:cs typeface="Cambria Math" panose="02040503050406030204" pitchFamily="18" charset="0"/>
              </a:rPr>
              <a:t>has been removed from a service that was not replaced</a:t>
            </a:r>
          </a:p>
          <a:p>
            <a:pPr marL="1371600" lvl="2" indent="-457200">
              <a:buFont typeface="Arial" panose="020B0604020202020204" pitchFamily="34" charset="0"/>
              <a:buChar char="•"/>
            </a:pPr>
            <a:r>
              <a:rPr lang="en-US" sz="2400" dirty="0">
                <a:solidFill>
                  <a:srgbClr val="000000"/>
                </a:solidFill>
                <a:ea typeface="Calibri" panose="020F0502020204030204" pitchFamily="34" charset="0"/>
                <a:cs typeface="Cambria Math" panose="02040503050406030204" pitchFamily="18" charset="0"/>
              </a:rPr>
              <a:t>has declined a service that was needed </a:t>
            </a:r>
          </a:p>
          <a:p>
            <a:pPr marL="1371600" lvl="2" indent="-457200">
              <a:buFont typeface="Arial" panose="020B0604020202020204" pitchFamily="34" charset="0"/>
              <a:buChar char="•"/>
            </a:pPr>
            <a:r>
              <a:rPr lang="en-US" sz="2400" dirty="0">
                <a:solidFill>
                  <a:srgbClr val="000000"/>
                </a:solidFill>
                <a:ea typeface="Calibri" panose="020F0502020204030204" pitchFamily="34" charset="0"/>
                <a:cs typeface="Cambria Math" panose="02040503050406030204" pitchFamily="18" charset="0"/>
              </a:rPr>
              <a:t>is not making progress toward his outcomes</a:t>
            </a:r>
            <a:endParaRPr lang="en-US" sz="2400" dirty="0">
              <a:effectLs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29831" y="3694176"/>
            <a:ext cx="2562169" cy="2560320"/>
          </a:xfrm>
          <a:prstGeom prst="rect">
            <a:avLst/>
          </a:prstGeom>
        </p:spPr>
      </p:pic>
      <p:sp>
        <p:nvSpPr>
          <p:cNvPr id="5" name="Slide Number Placeholder 4"/>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13</a:t>
            </a:fld>
            <a:endParaRPr lang="en-US" spc="-3" dirty="0"/>
          </a:p>
        </p:txBody>
      </p:sp>
    </p:spTree>
    <p:extLst>
      <p:ext uri="{BB962C8B-B14F-4D97-AF65-F5344CB8AC3E}">
        <p14:creationId xmlns:p14="http://schemas.microsoft.com/office/powerpoint/2010/main" val="268987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7"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Action Cycle</a:t>
            </a:r>
            <a:endParaRPr lang="en-US" dirty="0"/>
          </a:p>
        </p:txBody>
      </p:sp>
      <p:graphicFrame>
        <p:nvGraphicFramePr>
          <p:cNvPr id="11" name="Diagram 10"/>
          <p:cNvGraphicFramePr/>
          <p:nvPr>
            <p:extLst>
              <p:ext uri="{D42A27DB-BD31-4B8C-83A1-F6EECF244321}">
                <p14:modId xmlns:p14="http://schemas.microsoft.com/office/powerpoint/2010/main" val="2430214476"/>
              </p:ext>
            </p:extLst>
          </p:nvPr>
        </p:nvGraphicFramePr>
        <p:xfrm>
          <a:off x="1995424" y="112200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2138872" y="3971328"/>
            <a:ext cx="2528093" cy="1264046"/>
            <a:chOff x="4981774" y="1587460"/>
            <a:chExt cx="2528093" cy="1264046"/>
          </a:xfrm>
        </p:grpSpPr>
        <p:sp>
          <p:nvSpPr>
            <p:cNvPr id="18" name="Rounded Rectangle 17"/>
            <p:cNvSpPr/>
            <p:nvPr/>
          </p:nvSpPr>
          <p:spPr>
            <a:xfrm>
              <a:off x="4981774" y="1587460"/>
              <a:ext cx="2528093" cy="126404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txBox="1"/>
            <p:nvPr/>
          </p:nvSpPr>
          <p:spPr>
            <a:xfrm>
              <a:off x="5043480" y="1649166"/>
              <a:ext cx="2404681" cy="1140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1600" b="1" kern="1200" dirty="0"/>
                <a:t>Implement plans to resolve issue</a:t>
              </a:r>
            </a:p>
          </p:txBody>
        </p:sp>
      </p:grpSp>
      <p:sp>
        <p:nvSpPr>
          <p:cNvPr id="2" name="TextBox 1"/>
          <p:cNvSpPr txBox="1"/>
          <p:nvPr/>
        </p:nvSpPr>
        <p:spPr>
          <a:xfrm>
            <a:off x="7727935" y="5509693"/>
            <a:ext cx="4141262" cy="707886"/>
          </a:xfrm>
          <a:prstGeom prst="rect">
            <a:avLst/>
          </a:prstGeom>
          <a:noFill/>
        </p:spPr>
        <p:txBody>
          <a:bodyPr wrap="square" rtlCol="0">
            <a:spAutoFit/>
          </a:bodyPr>
          <a:lstStyle/>
          <a:p>
            <a:r>
              <a:rPr lang="en-US" sz="2000" b="1" dirty="0"/>
              <a:t>&gt; 2 weeks unresolved (unless </a:t>
            </a:r>
            <a:r>
              <a:rPr lang="en-US" sz="2000" b="1" dirty="0" smtClean="0"/>
              <a:t>urgent and needing immediate reporting)</a:t>
            </a:r>
            <a:endParaRPr lang="en-US" sz="2000" b="1" dirty="0"/>
          </a:p>
        </p:txBody>
      </p:sp>
      <p:sp>
        <p:nvSpPr>
          <p:cNvPr id="4" name="Slide Number Placeholder 3"/>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14</a:t>
            </a:fld>
            <a:endParaRPr lang="en-US" spc="-3" dirty="0"/>
          </a:p>
        </p:txBody>
      </p:sp>
      <p:sp>
        <p:nvSpPr>
          <p:cNvPr id="20" name="TextBox 19"/>
          <p:cNvSpPr txBox="1"/>
          <p:nvPr/>
        </p:nvSpPr>
        <p:spPr>
          <a:xfrm>
            <a:off x="153835" y="4415451"/>
            <a:ext cx="2256881" cy="1938992"/>
          </a:xfrm>
          <a:prstGeom prst="rect">
            <a:avLst/>
          </a:prstGeom>
          <a:noFill/>
        </p:spPr>
        <p:txBody>
          <a:bodyPr wrap="square" rtlCol="0">
            <a:spAutoFit/>
          </a:bodyPr>
          <a:lstStyle/>
          <a:p>
            <a:r>
              <a:rPr lang="en-US" sz="2000" b="1" dirty="0" smtClean="0"/>
              <a:t>*DBHDS determines departmental response and follows up as needed</a:t>
            </a:r>
            <a:endParaRPr lang="en-US" sz="2000" b="1" dirty="0"/>
          </a:p>
        </p:txBody>
      </p:sp>
      <p:sp>
        <p:nvSpPr>
          <p:cNvPr id="21" name="TextBox 20"/>
          <p:cNvSpPr txBox="1"/>
          <p:nvPr/>
        </p:nvSpPr>
        <p:spPr>
          <a:xfrm>
            <a:off x="7489304" y="1071833"/>
            <a:ext cx="4618524" cy="1323439"/>
          </a:xfrm>
          <a:prstGeom prst="rect">
            <a:avLst/>
          </a:prstGeom>
          <a:noFill/>
        </p:spPr>
        <p:txBody>
          <a:bodyPr wrap="square" rtlCol="0">
            <a:spAutoFit/>
          </a:bodyPr>
          <a:lstStyle/>
          <a:p>
            <a:r>
              <a:rPr lang="en-US" sz="2000" b="1" dirty="0" smtClean="0">
                <a:solidFill>
                  <a:srgbClr val="FF0000"/>
                </a:solidFill>
              </a:rPr>
              <a:t>NOTE</a:t>
            </a:r>
            <a:r>
              <a:rPr lang="en-US" sz="2000" b="1" dirty="0" smtClean="0"/>
              <a:t>: Issues related to abuse, neglect, or exploitation or other health and safety concerns must be reported immediately to APS/CPS and DBHDS* as appropriate </a:t>
            </a:r>
            <a:endParaRPr lang="en-US" sz="2000" b="1" dirty="0"/>
          </a:p>
        </p:txBody>
      </p:sp>
    </p:spTree>
    <p:extLst>
      <p:ext uri="{BB962C8B-B14F-4D97-AF65-F5344CB8AC3E}">
        <p14:creationId xmlns:p14="http://schemas.microsoft.com/office/powerpoint/2010/main" val="373190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7" name="Title 1"/>
          <p:cNvSpPr>
            <a:spLocks noGrp="1"/>
          </p:cNvSpPr>
          <p:nvPr>
            <p:ph type="title"/>
          </p:nvPr>
        </p:nvSpPr>
        <p:spPr>
          <a:xfrm>
            <a:off x="585216" y="387124"/>
            <a:ext cx="10366340" cy="566630"/>
          </a:xfrm>
        </p:spPr>
        <p:txBody>
          <a:bodyPr/>
          <a:lstStyle/>
          <a:p>
            <a:r>
              <a:rPr lang="en-US" spc="-7" dirty="0" smtClean="0">
                <a:solidFill>
                  <a:schemeClr val="accent3">
                    <a:lumMod val="75000"/>
                  </a:schemeClr>
                </a:solidFill>
              </a:rPr>
              <a:t>Important Contacts</a:t>
            </a:r>
            <a:endParaRPr lang="en-US" dirty="0"/>
          </a:p>
        </p:txBody>
      </p:sp>
      <p:sp>
        <p:nvSpPr>
          <p:cNvPr id="4" name="Slide Number Placeholder 3"/>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15</a:t>
            </a:fld>
            <a:endParaRPr lang="en-US" spc="-3" dirty="0"/>
          </a:p>
        </p:txBody>
      </p:sp>
      <p:sp>
        <p:nvSpPr>
          <p:cNvPr id="3" name="Rectangle 2"/>
          <p:cNvSpPr/>
          <p:nvPr/>
        </p:nvSpPr>
        <p:spPr>
          <a:xfrm>
            <a:off x="445170" y="1229660"/>
            <a:ext cx="11457259" cy="4524315"/>
          </a:xfrm>
          <a:prstGeom prst="rect">
            <a:avLst/>
          </a:prstGeom>
        </p:spPr>
        <p:txBody>
          <a:bodyPr wrap="square">
            <a:spAutoFit/>
          </a:bodyPr>
          <a:lstStyle/>
          <a:p>
            <a:r>
              <a:rPr lang="en-US" sz="2400" dirty="0"/>
              <a:t>Virginia Department of Social Services 24-hour, toll-free </a:t>
            </a:r>
            <a:r>
              <a:rPr lang="en-US" sz="2400" b="1" dirty="0"/>
              <a:t>Adult Protective Services (APS)</a:t>
            </a:r>
            <a:r>
              <a:rPr lang="en-US" sz="2400" dirty="0"/>
              <a:t> hotline </a:t>
            </a:r>
            <a:r>
              <a:rPr lang="en-US" sz="2400" dirty="0" smtClean="0"/>
              <a:t>at </a:t>
            </a:r>
            <a:r>
              <a:rPr lang="en-US" sz="2400" dirty="0"/>
              <a:t>(888) </a:t>
            </a:r>
            <a:r>
              <a:rPr lang="en-US" sz="2400" dirty="0" smtClean="0"/>
              <a:t>832-3858</a:t>
            </a:r>
            <a:endParaRPr lang="en-US" sz="2400" dirty="0"/>
          </a:p>
          <a:p>
            <a:endParaRPr lang="en-US" sz="2400" dirty="0"/>
          </a:p>
          <a:p>
            <a:r>
              <a:rPr lang="en-US" sz="2400" dirty="0"/>
              <a:t>Virginia Department of Social Services 24-hour, toll-free </a:t>
            </a:r>
            <a:r>
              <a:rPr lang="en-US" sz="2400" b="1" dirty="0"/>
              <a:t>Child Protective Services (CPS)</a:t>
            </a:r>
            <a:r>
              <a:rPr lang="en-US" sz="2400" dirty="0"/>
              <a:t> Hotline at (800) </a:t>
            </a:r>
            <a:r>
              <a:rPr lang="en-US" sz="2400" dirty="0" smtClean="0"/>
              <a:t>552-7096</a:t>
            </a:r>
          </a:p>
          <a:p>
            <a:endParaRPr lang="en-US" sz="2400" dirty="0"/>
          </a:p>
          <a:p>
            <a:r>
              <a:rPr lang="en-US" sz="2400" b="1" dirty="0" smtClean="0"/>
              <a:t>DBHDS Office of Human Rights</a:t>
            </a:r>
          </a:p>
          <a:p>
            <a:r>
              <a:rPr lang="en-US" sz="2400" dirty="0">
                <a:hlinkClick r:id="rId3"/>
              </a:rPr>
              <a:t>http://</a:t>
            </a:r>
            <a:r>
              <a:rPr lang="en-US" sz="2400" dirty="0" smtClean="0">
                <a:hlinkClick r:id="rId3"/>
              </a:rPr>
              <a:t>www.dbhds.virginia.gov/assets/doc/QMD/human-rights/human-rights-contacts.pdf</a:t>
            </a:r>
            <a:r>
              <a:rPr lang="en-US" sz="2400" dirty="0" smtClean="0"/>
              <a:t> </a:t>
            </a:r>
            <a:endParaRPr lang="en-US" sz="2400" dirty="0"/>
          </a:p>
          <a:p>
            <a:endParaRPr lang="en-US" sz="2400" dirty="0" smtClean="0"/>
          </a:p>
          <a:p>
            <a:r>
              <a:rPr lang="en-US" sz="2400" b="1" dirty="0" smtClean="0"/>
              <a:t>DBHDS Office of Licensing </a:t>
            </a:r>
          </a:p>
          <a:p>
            <a:r>
              <a:rPr lang="en-US" sz="2400" dirty="0">
                <a:hlinkClick r:id="rId4"/>
              </a:rPr>
              <a:t>http://</a:t>
            </a:r>
            <a:r>
              <a:rPr lang="en-US" sz="2400" dirty="0" smtClean="0">
                <a:hlinkClick r:id="rId4"/>
              </a:rPr>
              <a:t>www.dbhds.virginia.gov/assets/doc/QMD/OL/ol-complaint-form_nov_18_19_distributed.pdf</a:t>
            </a:r>
            <a:r>
              <a:rPr lang="en-US" sz="2400" dirty="0" smtClean="0"/>
              <a:t> </a:t>
            </a:r>
            <a:endParaRPr lang="en-US" sz="2400" b="1" dirty="0"/>
          </a:p>
        </p:txBody>
      </p:sp>
    </p:spTree>
    <p:extLst>
      <p:ext uri="{BB962C8B-B14F-4D97-AF65-F5344CB8AC3E}">
        <p14:creationId xmlns:p14="http://schemas.microsoft.com/office/powerpoint/2010/main" val="375548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Meeting Options</a:t>
            </a:r>
            <a:endParaRPr lang="en-US" dirty="0"/>
          </a:p>
        </p:txBody>
      </p:sp>
      <p:sp>
        <p:nvSpPr>
          <p:cNvPr id="3" name="Text Placeholder 2"/>
          <p:cNvSpPr>
            <a:spLocks noGrp="1"/>
          </p:cNvSpPr>
          <p:nvPr>
            <p:ph type="body" idx="1"/>
          </p:nvPr>
        </p:nvSpPr>
        <p:spPr>
          <a:xfrm>
            <a:off x="-129494" y="1272809"/>
            <a:ext cx="11795760" cy="430887"/>
          </a:xfrm>
        </p:spPr>
        <p:txBody>
          <a:bodyPr/>
          <a:lstStyle/>
          <a:p>
            <a:pPr marL="1007458">
              <a:tabLst>
                <a:tab pos="1095779" algn="l"/>
              </a:tabLst>
            </a:pPr>
            <a:r>
              <a:rPr lang="en-US" sz="2800" b="1" spc="-3" dirty="0">
                <a:solidFill>
                  <a:schemeClr val="tx1"/>
                </a:solidFill>
                <a:cs typeface="Arial"/>
              </a:rPr>
              <a:t>Convening a </a:t>
            </a:r>
            <a:r>
              <a:rPr lang="en-US" sz="2800" b="1" spc="-3" dirty="0" smtClean="0">
                <a:solidFill>
                  <a:schemeClr val="tx1"/>
                </a:solidFill>
                <a:cs typeface="Arial"/>
              </a:rPr>
              <a:t>team meeting when unable to resolve concerns</a:t>
            </a:r>
            <a:endParaRPr lang="en-US" sz="2800" b="1" spc="-3" dirty="0">
              <a:solidFill>
                <a:schemeClr val="tx1"/>
              </a:solidFill>
              <a:cs typeface="Arial"/>
            </a:endParaRPr>
          </a:p>
        </p:txBody>
      </p:sp>
      <p:sp>
        <p:nvSpPr>
          <p:cNvPr id="11" name="Text Placeholder 2"/>
          <p:cNvSpPr txBox="1">
            <a:spLocks/>
          </p:cNvSpPr>
          <p:nvPr/>
        </p:nvSpPr>
        <p:spPr>
          <a:xfrm>
            <a:off x="-129494" y="1793738"/>
            <a:ext cx="11795760" cy="2215991"/>
          </a:xfrm>
          <a:prstGeom prst="rect">
            <a:avLst/>
          </a:prstGeom>
        </p:spPr>
        <p:txBody>
          <a:bodyPr wrap="square" lIns="0" tIns="0" rIns="0" bIns="0">
            <a:spAutoFit/>
          </a:bodyPr>
          <a:lst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a:lstStyle>
          <a:p>
            <a:pPr marL="1007458">
              <a:tabLst>
                <a:tab pos="1095779" algn="l"/>
              </a:tabLst>
            </a:pPr>
            <a:r>
              <a:rPr lang="en-US" sz="2400" kern="0" spc="-3" dirty="0" smtClean="0">
                <a:cs typeface="Arial"/>
              </a:rPr>
              <a:t>Efforts should be made to explore and resolve issues, where possible, before considering a meeting. When needed, meetings </a:t>
            </a:r>
            <a:r>
              <a:rPr lang="en-US" sz="2400" kern="0" spc="-3" dirty="0">
                <a:cs typeface="Arial"/>
              </a:rPr>
              <a:t>include the </a:t>
            </a:r>
            <a:r>
              <a:rPr lang="en-US" sz="2400" kern="0" spc="-3" dirty="0" smtClean="0">
                <a:cs typeface="Arial"/>
              </a:rPr>
              <a:t>person, </a:t>
            </a:r>
            <a:r>
              <a:rPr lang="en-US" sz="2400" kern="0" spc="-3" dirty="0">
                <a:cs typeface="Arial"/>
              </a:rPr>
              <a:t>Substitute-Decision Maker, if applicable, Support Coordinator/Case Manager, </a:t>
            </a:r>
            <a:r>
              <a:rPr lang="en-US" sz="2400" kern="0" spc="-3" dirty="0" smtClean="0">
                <a:cs typeface="Arial"/>
              </a:rPr>
              <a:t>relevant providers needed </a:t>
            </a:r>
            <a:r>
              <a:rPr lang="en-US" sz="2400" kern="0" spc="-3" dirty="0" smtClean="0">
                <a:solidFill>
                  <a:sysClr val="windowText" lastClr="000000"/>
                </a:solidFill>
                <a:cs typeface="Arial"/>
              </a:rPr>
              <a:t>for their combined expertise and involvement, </a:t>
            </a:r>
            <a:r>
              <a:rPr lang="en-US" sz="2400" kern="0" spc="-3" dirty="0">
                <a:solidFill>
                  <a:sysClr val="windowText" lastClr="000000"/>
                </a:solidFill>
                <a:cs typeface="Arial"/>
              </a:rPr>
              <a:t>and others desired by the person. They can be in person, by conference call, and/or Support </a:t>
            </a:r>
            <a:r>
              <a:rPr lang="en-US" sz="2400" kern="0" spc="-3" dirty="0" smtClean="0">
                <a:solidFill>
                  <a:sysClr val="windowText" lastClr="000000"/>
                </a:solidFill>
                <a:cs typeface="Arial"/>
              </a:rPr>
              <a:t>Coordinator/Case </a:t>
            </a:r>
            <a:r>
              <a:rPr lang="en-US" sz="2400" kern="0" spc="-3" dirty="0">
                <a:solidFill>
                  <a:sysClr val="windowText" lastClr="000000"/>
                </a:solidFill>
                <a:cs typeface="Arial"/>
              </a:rPr>
              <a:t>M</a:t>
            </a:r>
            <a:r>
              <a:rPr lang="en-US" sz="2400" kern="0" spc="-3" dirty="0" smtClean="0">
                <a:solidFill>
                  <a:sysClr val="windowText" lastClr="000000"/>
                </a:solidFill>
                <a:cs typeface="Arial"/>
              </a:rPr>
              <a:t>anager </a:t>
            </a:r>
            <a:r>
              <a:rPr lang="en-US" sz="2400" kern="0" spc="-3" dirty="0">
                <a:solidFill>
                  <a:sysClr val="windowText" lastClr="000000"/>
                </a:solidFill>
                <a:cs typeface="Arial"/>
              </a:rPr>
              <a:t>by phone to all parties.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25220" y="5115433"/>
            <a:ext cx="2614813" cy="17425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40023" y="5179434"/>
            <a:ext cx="3002417" cy="1678566"/>
          </a:xfrm>
          <a:prstGeom prst="rect">
            <a:avLst/>
          </a:prstGeom>
        </p:spPr>
      </p:pic>
      <p:sp>
        <p:nvSpPr>
          <p:cNvPr id="7" name="Slide Number Placeholder 6"/>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16</a:t>
            </a:fld>
            <a:endParaRPr lang="en-US" spc="-3" dirty="0"/>
          </a:p>
        </p:txBody>
      </p:sp>
    </p:spTree>
    <p:extLst>
      <p:ext uri="{BB962C8B-B14F-4D97-AF65-F5344CB8AC3E}">
        <p14:creationId xmlns:p14="http://schemas.microsoft.com/office/powerpoint/2010/main" val="105417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ISP Implemented Appropriately</a:t>
            </a:r>
            <a:endParaRPr lang="en-US" dirty="0"/>
          </a:p>
        </p:txBody>
      </p:sp>
      <p:sp>
        <p:nvSpPr>
          <p:cNvPr id="3" name="Rectangle 2"/>
          <p:cNvSpPr/>
          <p:nvPr/>
        </p:nvSpPr>
        <p:spPr>
          <a:xfrm>
            <a:off x="585216" y="1712649"/>
            <a:ext cx="11137392" cy="1815882"/>
          </a:xfrm>
          <a:prstGeom prst="rect">
            <a:avLst/>
          </a:prstGeom>
        </p:spPr>
        <p:txBody>
          <a:bodyPr wrap="square">
            <a:spAutoFit/>
          </a:bodyPr>
          <a:lstStyle/>
          <a:p>
            <a:pPr lvl="0"/>
            <a:r>
              <a:rPr lang="en-US" sz="2800" b="1" dirty="0"/>
              <a:t>“ISP implemented appropriately”</a:t>
            </a:r>
            <a:r>
              <a:rPr lang="en-US" sz="2800" dirty="0"/>
              <a:t> means that services identified in the ISP are delivered consistent within </a:t>
            </a:r>
            <a:r>
              <a:rPr lang="en-US" sz="2800" b="1" dirty="0"/>
              <a:t>generally accepted practices </a:t>
            </a:r>
            <a:r>
              <a:rPr lang="en-US" sz="2800" dirty="0"/>
              <a:t>and have </a:t>
            </a:r>
            <a:r>
              <a:rPr lang="en-US" sz="2800" b="1" dirty="0"/>
              <a:t>demonstrated progress toward expected outcomes</a:t>
            </a:r>
            <a:r>
              <a:rPr lang="en-US" sz="2800" dirty="0"/>
              <a:t>, and </a:t>
            </a:r>
            <a:r>
              <a:rPr lang="en-US" sz="2800" b="1" dirty="0"/>
              <a:t>if not, have been reviewed and modified</a:t>
            </a:r>
            <a:r>
              <a:rPr lang="en-US" sz="2800" dirty="0"/>
              <a:t>. </a:t>
            </a:r>
          </a:p>
        </p:txBody>
      </p:sp>
      <p:pic>
        <p:nvPicPr>
          <p:cNvPr id="4" name="Picture 3"/>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9787128" y="4287426"/>
            <a:ext cx="1935480" cy="1935480"/>
          </a:xfrm>
          <a:prstGeom prst="rect">
            <a:avLst/>
          </a:prstGeom>
        </p:spPr>
      </p:pic>
      <p:sp>
        <p:nvSpPr>
          <p:cNvPr id="6" name="Slide Number Placeholder 5"/>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17</a:t>
            </a:fld>
            <a:endParaRPr lang="en-US" spc="-3" dirty="0"/>
          </a:p>
        </p:txBody>
      </p:sp>
      <p:sp>
        <p:nvSpPr>
          <p:cNvPr id="5" name="Rectangle 4"/>
          <p:cNvSpPr/>
          <p:nvPr/>
        </p:nvSpPr>
        <p:spPr>
          <a:xfrm>
            <a:off x="585216" y="4216168"/>
            <a:ext cx="7193280" cy="1200329"/>
          </a:xfrm>
          <a:prstGeom prst="rect">
            <a:avLst/>
          </a:prstGeom>
        </p:spPr>
        <p:txBody>
          <a:bodyPr wrap="square">
            <a:spAutoFit/>
          </a:bodyPr>
          <a:lstStyle/>
          <a:p>
            <a:r>
              <a:rPr lang="en-US" sz="2400" b="1" dirty="0" smtClean="0">
                <a:solidFill>
                  <a:prstClr val="black"/>
                </a:solidFill>
              </a:rPr>
              <a:t>Consider </a:t>
            </a:r>
            <a:r>
              <a:rPr lang="en-US" sz="2400" b="1" u="sng" dirty="0" smtClean="0">
                <a:solidFill>
                  <a:prstClr val="black"/>
                </a:solidFill>
              </a:rPr>
              <a:t>all</a:t>
            </a:r>
            <a:r>
              <a:rPr lang="en-US" sz="2400" b="1" dirty="0" smtClean="0">
                <a:solidFill>
                  <a:prstClr val="black"/>
                </a:solidFill>
              </a:rPr>
              <a:t> of the following</a:t>
            </a:r>
            <a:r>
              <a:rPr lang="en-US" sz="2400" dirty="0" smtClean="0">
                <a:solidFill>
                  <a:prstClr val="black"/>
                </a:solidFill>
              </a:rPr>
              <a:t>:</a:t>
            </a:r>
          </a:p>
          <a:p>
            <a:r>
              <a:rPr lang="en-US" sz="2400" dirty="0" smtClean="0">
                <a:solidFill>
                  <a:prstClr val="black"/>
                </a:solidFill>
              </a:rPr>
              <a:t>the </a:t>
            </a:r>
            <a:r>
              <a:rPr lang="en-US" sz="2400" dirty="0">
                <a:solidFill>
                  <a:prstClr val="black"/>
                </a:solidFill>
              </a:rPr>
              <a:t>assessment, the written plan, targets, </a:t>
            </a:r>
            <a:r>
              <a:rPr lang="en-US" sz="2400" dirty="0" smtClean="0">
                <a:solidFill>
                  <a:prstClr val="black"/>
                </a:solidFill>
              </a:rPr>
              <a:t>data </a:t>
            </a:r>
            <a:r>
              <a:rPr lang="en-US" sz="2400" dirty="0">
                <a:solidFill>
                  <a:prstClr val="black"/>
                </a:solidFill>
              </a:rPr>
              <a:t>collection, reviews, and changes as </a:t>
            </a:r>
            <a:r>
              <a:rPr lang="en-US" sz="2400" dirty="0" smtClean="0">
                <a:solidFill>
                  <a:prstClr val="black"/>
                </a:solidFill>
              </a:rPr>
              <a:t>needed</a:t>
            </a:r>
            <a:endParaRPr lang="en-US" sz="1600" dirty="0"/>
          </a:p>
        </p:txBody>
      </p:sp>
    </p:spTree>
    <p:extLst>
      <p:ext uri="{BB962C8B-B14F-4D97-AF65-F5344CB8AC3E}">
        <p14:creationId xmlns:p14="http://schemas.microsoft.com/office/powerpoint/2010/main" val="291983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ISP Implemented Appropriately</a:t>
            </a:r>
            <a:endParaRPr lang="en-US" dirty="0"/>
          </a:p>
        </p:txBody>
      </p:sp>
      <p:sp>
        <p:nvSpPr>
          <p:cNvPr id="3" name="Rectangle 2"/>
          <p:cNvSpPr/>
          <p:nvPr/>
        </p:nvSpPr>
        <p:spPr>
          <a:xfrm>
            <a:off x="466725" y="1065891"/>
            <a:ext cx="11725275" cy="4755148"/>
          </a:xfrm>
          <a:prstGeom prst="rect">
            <a:avLst/>
          </a:prstGeom>
        </p:spPr>
        <p:txBody>
          <a:bodyPr wrap="square">
            <a:spAutoFit/>
          </a:bodyPr>
          <a:lstStyle/>
          <a:p>
            <a:pPr lvl="0"/>
            <a:r>
              <a:rPr lang="en-US" sz="2800" b="1" dirty="0"/>
              <a:t>Generally accepted practice includes</a:t>
            </a:r>
            <a:r>
              <a:rPr lang="en-US" sz="2800" b="1" dirty="0" smtClean="0"/>
              <a:t>:</a:t>
            </a:r>
          </a:p>
          <a:p>
            <a:pPr lvl="0"/>
            <a:endParaRPr lang="en-US" sz="1100" dirty="0"/>
          </a:p>
          <a:p>
            <a:pPr lvl="0"/>
            <a:r>
              <a:rPr lang="en-US" sz="2400" dirty="0" smtClean="0"/>
              <a:t>ISPs that:</a:t>
            </a:r>
            <a:endParaRPr lang="en-US" sz="2400" b="1" dirty="0"/>
          </a:p>
          <a:p>
            <a:pPr marL="800100" lvl="1" indent="-342900">
              <a:buFont typeface="Arial" panose="020B0604020202020204" pitchFamily="34" charset="0"/>
              <a:buChar char="•"/>
            </a:pPr>
            <a:r>
              <a:rPr lang="en-US" sz="2400" dirty="0"/>
              <a:t>i</a:t>
            </a:r>
            <a:r>
              <a:rPr lang="en-US" sz="2400" dirty="0" smtClean="0"/>
              <a:t>nclude activities </a:t>
            </a:r>
            <a:r>
              <a:rPr lang="en-US" sz="2400" dirty="0"/>
              <a:t>that are allowable </a:t>
            </a:r>
          </a:p>
          <a:p>
            <a:pPr marL="800100" lvl="1" indent="-342900">
              <a:buFont typeface="Arial" panose="020B0604020202020204" pitchFamily="34" charset="0"/>
              <a:buChar char="•"/>
            </a:pPr>
            <a:r>
              <a:rPr lang="en-US" sz="2400" dirty="0"/>
              <a:t>i</a:t>
            </a:r>
            <a:r>
              <a:rPr lang="en-US" sz="2400" dirty="0" smtClean="0"/>
              <a:t>nclude skill-building </a:t>
            </a:r>
            <a:r>
              <a:rPr lang="en-US" sz="2400" dirty="0"/>
              <a:t>as </a:t>
            </a:r>
            <a:r>
              <a:rPr lang="en-US" sz="2400" dirty="0" smtClean="0"/>
              <a:t>required</a:t>
            </a:r>
          </a:p>
          <a:p>
            <a:pPr marL="800100" lvl="1" indent="-342900">
              <a:buFont typeface="Arial" panose="020B0604020202020204" pitchFamily="34" charset="0"/>
              <a:buChar char="•"/>
            </a:pPr>
            <a:r>
              <a:rPr lang="en-US" sz="2400" dirty="0"/>
              <a:t>address preferences and health-related needs </a:t>
            </a:r>
            <a:endParaRPr lang="en-US" sz="2400" dirty="0" smtClean="0"/>
          </a:p>
          <a:p>
            <a:pPr marL="800100" lvl="1" indent="-342900">
              <a:buFont typeface="Arial" panose="020B0604020202020204" pitchFamily="34" charset="0"/>
              <a:buChar char="•"/>
            </a:pPr>
            <a:r>
              <a:rPr lang="en-US" sz="2400" dirty="0"/>
              <a:t>a</a:t>
            </a:r>
            <a:r>
              <a:rPr lang="en-US" sz="2400" dirty="0" smtClean="0"/>
              <a:t>re </a:t>
            </a:r>
            <a:r>
              <a:rPr lang="en-US" sz="2400" dirty="0"/>
              <a:t>overseen by qualified supervisors </a:t>
            </a:r>
          </a:p>
          <a:p>
            <a:pPr marL="0" lvl="1"/>
            <a:r>
              <a:rPr lang="en-US" sz="2400" dirty="0" smtClean="0"/>
              <a:t>Services that:</a:t>
            </a:r>
          </a:p>
          <a:p>
            <a:pPr marL="798513" lvl="1" indent="-336550">
              <a:buFont typeface="Arial" panose="020B0604020202020204" pitchFamily="34" charset="0"/>
              <a:buChar char="•"/>
            </a:pPr>
            <a:r>
              <a:rPr lang="en-US" sz="2400" dirty="0"/>
              <a:t>a</a:t>
            </a:r>
            <a:r>
              <a:rPr lang="en-US" sz="2400" dirty="0" smtClean="0"/>
              <a:t>re provided </a:t>
            </a:r>
            <a:r>
              <a:rPr lang="en-US" sz="2400" dirty="0"/>
              <a:t>in accordance with </a:t>
            </a:r>
            <a:r>
              <a:rPr lang="en-US" sz="2400" u="sng" dirty="0"/>
              <a:t>the plan</a:t>
            </a:r>
            <a:r>
              <a:rPr lang="en-US" sz="2400" dirty="0"/>
              <a:t> (which includes the </a:t>
            </a:r>
            <a:r>
              <a:rPr lang="en-US" sz="2400" b="1" i="1" dirty="0"/>
              <a:t>assessment</a:t>
            </a:r>
            <a:r>
              <a:rPr lang="en-US" sz="2400" dirty="0"/>
              <a:t>, the </a:t>
            </a:r>
            <a:r>
              <a:rPr lang="en-US" sz="2400" b="1" i="1" dirty="0"/>
              <a:t>written plan</a:t>
            </a:r>
            <a:r>
              <a:rPr lang="en-US" sz="2400" dirty="0"/>
              <a:t>, </a:t>
            </a:r>
            <a:r>
              <a:rPr lang="en-US" sz="2400" b="1" i="1" dirty="0"/>
              <a:t>targets</a:t>
            </a:r>
            <a:r>
              <a:rPr lang="en-US" sz="2400" dirty="0"/>
              <a:t>, </a:t>
            </a:r>
            <a:r>
              <a:rPr lang="en-US" sz="2400" b="1" i="1" dirty="0"/>
              <a:t>data collection</a:t>
            </a:r>
            <a:r>
              <a:rPr lang="en-US" sz="2400" dirty="0"/>
              <a:t>, </a:t>
            </a:r>
            <a:r>
              <a:rPr lang="en-US" sz="2400" b="1" i="1" dirty="0"/>
              <a:t>reviews</a:t>
            </a:r>
            <a:r>
              <a:rPr lang="en-US" sz="2400" dirty="0"/>
              <a:t>, and </a:t>
            </a:r>
            <a:r>
              <a:rPr lang="en-US" sz="2400" b="1" i="1" dirty="0"/>
              <a:t>changes as needed</a:t>
            </a:r>
            <a:r>
              <a:rPr lang="en-US" sz="2400" dirty="0" smtClean="0"/>
              <a:t>)</a:t>
            </a:r>
          </a:p>
          <a:p>
            <a:pPr marL="798513" lvl="1" indent="-336550">
              <a:buFont typeface="Arial" panose="020B0604020202020204" pitchFamily="34" charset="0"/>
              <a:buChar char="•"/>
            </a:pPr>
            <a:r>
              <a:rPr lang="en-US" sz="2400" dirty="0"/>
              <a:t>a</a:t>
            </a:r>
            <a:r>
              <a:rPr lang="en-US" sz="2400" dirty="0" smtClean="0"/>
              <a:t>re provided by qualified providers </a:t>
            </a:r>
          </a:p>
          <a:p>
            <a:pPr marL="0" lvl="1"/>
            <a:r>
              <a:rPr lang="en-US" sz="2400" dirty="0" smtClean="0"/>
              <a:t>And documentation that:</a:t>
            </a:r>
          </a:p>
          <a:p>
            <a:pPr marL="800100" lvl="1" indent="-342900">
              <a:buFont typeface="Arial" panose="020B0604020202020204" pitchFamily="34" charset="0"/>
              <a:buChar char="•"/>
            </a:pPr>
            <a:r>
              <a:rPr lang="en-US" sz="2400" dirty="0" smtClean="0"/>
              <a:t>matches </a:t>
            </a:r>
            <a:r>
              <a:rPr lang="en-US" sz="2400" dirty="0"/>
              <a:t>desired outcomes and describes progress </a:t>
            </a:r>
          </a:p>
        </p:txBody>
      </p:sp>
      <p:sp>
        <p:nvSpPr>
          <p:cNvPr id="5" name="Slide Number Placeholder 4"/>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18</a:t>
            </a:fld>
            <a:endParaRPr lang="en-US" spc="-3" dirty="0"/>
          </a:p>
        </p:txBody>
      </p:sp>
    </p:spTree>
    <p:extLst>
      <p:ext uri="{BB962C8B-B14F-4D97-AF65-F5344CB8AC3E}">
        <p14:creationId xmlns:p14="http://schemas.microsoft.com/office/powerpoint/2010/main" val="411935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ISP Implemented Appropriately</a:t>
            </a:r>
            <a:endParaRPr lang="en-US" dirty="0"/>
          </a:p>
        </p:txBody>
      </p:sp>
      <p:sp>
        <p:nvSpPr>
          <p:cNvPr id="3" name="Rectangle 2"/>
          <p:cNvSpPr/>
          <p:nvPr/>
        </p:nvSpPr>
        <p:spPr>
          <a:xfrm>
            <a:off x="585216" y="1147663"/>
            <a:ext cx="11606784" cy="584775"/>
          </a:xfrm>
          <a:prstGeom prst="rect">
            <a:avLst/>
          </a:prstGeom>
        </p:spPr>
        <p:txBody>
          <a:bodyPr wrap="square">
            <a:spAutoFit/>
          </a:bodyPr>
          <a:lstStyle/>
          <a:p>
            <a:pPr lvl="0"/>
            <a:r>
              <a:rPr lang="en-US" sz="3200" b="1" dirty="0"/>
              <a:t>A note about </a:t>
            </a:r>
            <a:r>
              <a:rPr lang="en-US" sz="3200" b="1" u="sng" dirty="0" smtClean="0"/>
              <a:t>providers</a:t>
            </a:r>
            <a:r>
              <a:rPr lang="en-US" sz="3200" b="1" dirty="0"/>
              <a:t>…</a:t>
            </a:r>
            <a:endParaRPr lang="en-US" sz="36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4868" y="5300275"/>
            <a:ext cx="1350264" cy="1350264"/>
          </a:xfrm>
          <a:prstGeom prst="rect">
            <a:avLst/>
          </a:prstGeom>
        </p:spPr>
      </p:pic>
      <p:sp>
        <p:nvSpPr>
          <p:cNvPr id="5" name="TextBox 4"/>
          <p:cNvSpPr txBox="1"/>
          <p:nvPr/>
        </p:nvSpPr>
        <p:spPr>
          <a:xfrm>
            <a:off x="649224" y="1926347"/>
            <a:ext cx="10844784" cy="1569660"/>
          </a:xfrm>
          <a:prstGeom prst="rect">
            <a:avLst/>
          </a:prstGeom>
          <a:noFill/>
        </p:spPr>
        <p:txBody>
          <a:bodyPr wrap="square" rtlCol="0">
            <a:spAutoFit/>
          </a:bodyPr>
          <a:lstStyle/>
          <a:p>
            <a:r>
              <a:rPr lang="en-US" sz="2400" dirty="0" smtClean="0"/>
              <a:t>SCs are not responsible for checking individual staff qualifications, but should be able to identify that those providing support understand the needs and preferences of </a:t>
            </a:r>
            <a:r>
              <a:rPr lang="en-US" sz="2400" dirty="0"/>
              <a:t>the </a:t>
            </a:r>
            <a:r>
              <a:rPr lang="en-US" sz="2400" dirty="0" smtClean="0"/>
              <a:t>person. Part </a:t>
            </a:r>
            <a:r>
              <a:rPr lang="en-US" sz="2400" dirty="0"/>
              <a:t>of the role of a Support Coordinator/Case Manager is to monitor services and support - be sure to ask, observe, and learn. </a:t>
            </a:r>
          </a:p>
        </p:txBody>
      </p:sp>
      <p:sp>
        <p:nvSpPr>
          <p:cNvPr id="12" name="TextBox 11"/>
          <p:cNvSpPr txBox="1"/>
          <p:nvPr/>
        </p:nvSpPr>
        <p:spPr>
          <a:xfrm>
            <a:off x="521208" y="3496007"/>
            <a:ext cx="10972800" cy="2000548"/>
          </a:xfrm>
          <a:prstGeom prst="rect">
            <a:avLst/>
          </a:prstGeom>
          <a:noFill/>
        </p:spPr>
        <p:txBody>
          <a:bodyPr wrap="square" rtlCol="0">
            <a:spAutoFit/>
          </a:bodyPr>
          <a:lstStyle/>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Are </a:t>
            </a:r>
            <a:r>
              <a:rPr lang="en-US" sz="2400" dirty="0"/>
              <a:t>DSPs providing person-centered </a:t>
            </a:r>
            <a:r>
              <a:rPr lang="en-US" sz="2400" dirty="0" smtClean="0"/>
              <a:t>supports </a:t>
            </a:r>
            <a:r>
              <a:rPr lang="en-US" sz="2400" i="1" dirty="0" smtClean="0"/>
              <a:t>consistent with the ISP and behavior support plan, as applicable</a:t>
            </a:r>
            <a:r>
              <a:rPr lang="en-US" sz="2400" dirty="0" smtClean="0"/>
              <a:t>? </a:t>
            </a:r>
            <a:r>
              <a:rPr lang="en-US" sz="2400" i="1" dirty="0" smtClean="0"/>
              <a:t>Do the DSPs know the person and their role in providing these services?</a:t>
            </a:r>
            <a:endParaRPr lang="en-US" sz="2400" i="1" dirty="0"/>
          </a:p>
          <a:p>
            <a:endParaRPr lang="en-US" sz="2800" dirty="0"/>
          </a:p>
        </p:txBody>
      </p:sp>
      <p:sp>
        <p:nvSpPr>
          <p:cNvPr id="7" name="Slide Number Placeholder 6"/>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19</a:t>
            </a:fld>
            <a:endParaRPr lang="en-US" spc="-3" dirty="0"/>
          </a:p>
        </p:txBody>
      </p:sp>
    </p:spTree>
    <p:extLst>
      <p:ext uri="{BB962C8B-B14F-4D97-AF65-F5344CB8AC3E}">
        <p14:creationId xmlns:p14="http://schemas.microsoft.com/office/powerpoint/2010/main" val="232248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4924944" y="2745281"/>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9" name="object 9"/>
          <p:cNvSpPr/>
          <p:nvPr/>
        </p:nvSpPr>
        <p:spPr>
          <a:xfrm>
            <a:off x="4924944" y="2745281"/>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2" name="object 12"/>
          <p:cNvSpPr/>
          <p:nvPr/>
        </p:nvSpPr>
        <p:spPr>
          <a:xfrm>
            <a:off x="7266016" y="2745282"/>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1860" y="2749438"/>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745281"/>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745281"/>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640064" y="384023"/>
            <a:ext cx="5867995" cy="566630"/>
          </a:xfrm>
        </p:spPr>
        <p:txBody>
          <a:bodyPr/>
          <a:lstStyle/>
          <a:p>
            <a:r>
              <a:rPr lang="en-US" spc="31" dirty="0" smtClean="0">
                <a:solidFill>
                  <a:schemeClr val="accent3">
                    <a:lumMod val="75000"/>
                  </a:schemeClr>
                </a:solidFill>
                <a:cs typeface="Bookman Old Style"/>
              </a:rPr>
              <a:t>Primary Reasons</a:t>
            </a:r>
            <a:endParaRPr lang="en-US" dirty="0">
              <a:solidFill>
                <a:schemeClr val="accent3">
                  <a:lumMod val="75000"/>
                </a:schemeClr>
              </a:solidFill>
            </a:endParaRPr>
          </a:p>
        </p:txBody>
      </p:sp>
      <p:sp>
        <p:nvSpPr>
          <p:cNvPr id="5" name="Slide Number Placeholder 4"/>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2</a:t>
            </a:fld>
            <a:endParaRPr lang="en-US" spc="-3" dirty="0"/>
          </a:p>
        </p:txBody>
      </p:sp>
      <p:pic>
        <p:nvPicPr>
          <p:cNvPr id="17" name="Picture 16"/>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a:ext>
            </a:extLst>
          </a:blip>
          <a:stretch>
            <a:fillRect/>
          </a:stretch>
        </p:blipFill>
        <p:spPr>
          <a:xfrm>
            <a:off x="1176931" y="2208984"/>
            <a:ext cx="2579642" cy="1499416"/>
          </a:xfrm>
          <a:prstGeom prst="rect">
            <a:avLst/>
          </a:prstGeom>
        </p:spPr>
      </p:pic>
      <p:sp>
        <p:nvSpPr>
          <p:cNvPr id="18" name="TextBox 17"/>
          <p:cNvSpPr txBox="1"/>
          <p:nvPr/>
        </p:nvSpPr>
        <p:spPr>
          <a:xfrm>
            <a:off x="4513461" y="2745281"/>
            <a:ext cx="6630789" cy="2800767"/>
          </a:xfrm>
          <a:prstGeom prst="rect">
            <a:avLst/>
          </a:prstGeom>
          <a:noFill/>
        </p:spPr>
        <p:txBody>
          <a:bodyPr wrap="square" rtlCol="0">
            <a:spAutoFit/>
          </a:bodyPr>
          <a:lstStyle/>
          <a:p>
            <a:pPr marL="457200" indent="-457200">
              <a:buFont typeface="Arial" panose="020B0604020202020204" pitchFamily="34" charset="0"/>
              <a:buChar char="•"/>
            </a:pPr>
            <a:r>
              <a:rPr lang="en-US" sz="2800" dirty="0"/>
              <a:t>People have needed supports </a:t>
            </a:r>
          </a:p>
          <a:p>
            <a:endParaRPr lang="en-US" sz="2800" dirty="0"/>
          </a:p>
          <a:p>
            <a:pPr marL="457200" indent="-457200">
              <a:buFont typeface="Arial" panose="020B0604020202020204" pitchFamily="34" charset="0"/>
              <a:buChar char="•"/>
            </a:pPr>
            <a:r>
              <a:rPr lang="en-US" sz="2800" dirty="0"/>
              <a:t>Services are responsive and effective</a:t>
            </a:r>
          </a:p>
          <a:p>
            <a:endParaRPr lang="en-US" sz="2800" dirty="0"/>
          </a:p>
          <a:p>
            <a:pPr marL="457200" indent="-457200">
              <a:buFont typeface="Arial" panose="020B0604020202020204" pitchFamily="34" charset="0"/>
              <a:buChar char="•"/>
            </a:pPr>
            <a:r>
              <a:rPr lang="en-US" sz="2800" dirty="0"/>
              <a:t>People are </a:t>
            </a:r>
            <a:r>
              <a:rPr lang="en-US" sz="2800" dirty="0" smtClean="0"/>
              <a:t>healthy, safe, and </a:t>
            </a:r>
            <a:r>
              <a:rPr lang="en-US" sz="2800" dirty="0"/>
              <a:t>connected</a:t>
            </a:r>
          </a:p>
          <a:p>
            <a:endParaRPr lang="en-US" dirty="0"/>
          </a:p>
          <a:p>
            <a:endParaRPr lang="en-US" dirty="0"/>
          </a:p>
        </p:txBody>
      </p:sp>
    </p:spTree>
    <p:custDataLst>
      <p:tags r:id="rId1"/>
    </p:custDataLst>
    <p:extLst>
      <p:ext uri="{BB962C8B-B14F-4D97-AF65-F5344CB8AC3E}">
        <p14:creationId xmlns:p14="http://schemas.microsoft.com/office/powerpoint/2010/main" val="97037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ISP Implemented </a:t>
            </a:r>
            <a:r>
              <a:rPr lang="en-US" spc="-7" dirty="0" smtClean="0">
                <a:solidFill>
                  <a:schemeClr val="accent3">
                    <a:lumMod val="75000"/>
                  </a:schemeClr>
                </a:solidFill>
              </a:rPr>
              <a:t>Appropriately (definition)</a:t>
            </a:r>
            <a:endParaRPr lang="en-US" dirty="0"/>
          </a:p>
        </p:txBody>
      </p:sp>
      <p:sp>
        <p:nvSpPr>
          <p:cNvPr id="3" name="Rectangle 2"/>
          <p:cNvSpPr/>
          <p:nvPr/>
        </p:nvSpPr>
        <p:spPr>
          <a:xfrm>
            <a:off x="523702" y="1225689"/>
            <a:ext cx="10676261" cy="2431435"/>
          </a:xfrm>
          <a:prstGeom prst="rect">
            <a:avLst/>
          </a:prstGeom>
        </p:spPr>
        <p:txBody>
          <a:bodyPr wrap="square">
            <a:spAutoFit/>
          </a:bodyPr>
          <a:lstStyle/>
          <a:p>
            <a:pPr lvl="0"/>
            <a:r>
              <a:rPr lang="en-US" sz="2800" b="1" dirty="0"/>
              <a:t>Generally accepted practice includes:</a:t>
            </a:r>
          </a:p>
          <a:p>
            <a:pPr lvl="0"/>
            <a:endParaRPr lang="en-US" sz="2800" b="1" dirty="0"/>
          </a:p>
          <a:p>
            <a:pPr marL="800100" lvl="1" indent="-342900">
              <a:buFont typeface="Arial" panose="020B0604020202020204" pitchFamily="34" charset="0"/>
              <a:buChar char="•"/>
            </a:pPr>
            <a:r>
              <a:rPr lang="en-US" sz="2400" dirty="0"/>
              <a:t>The </a:t>
            </a:r>
            <a:r>
              <a:rPr lang="en-US" sz="2400" dirty="0" smtClean="0"/>
              <a:t>Support </a:t>
            </a:r>
            <a:r>
              <a:rPr lang="en-US" sz="2400" dirty="0"/>
              <a:t>C</a:t>
            </a:r>
            <a:r>
              <a:rPr lang="en-US" sz="2400" dirty="0" smtClean="0"/>
              <a:t>oordinator’s </a:t>
            </a:r>
            <a:r>
              <a:rPr lang="en-US" sz="2400" dirty="0"/>
              <a:t>assessment of whether a service is being implemented, that is, consistent with generally accepted practices and if </a:t>
            </a:r>
            <a:r>
              <a:rPr lang="en-US" sz="2400" dirty="0" smtClean="0"/>
              <a:t>there are no records of expected progress or no </a:t>
            </a:r>
            <a:r>
              <a:rPr lang="en-US" sz="2400" dirty="0"/>
              <a:t>progress is evident after six months of implementation then further review is required.</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92887" y="4006110"/>
            <a:ext cx="2208415" cy="2206821"/>
          </a:xfrm>
          <a:prstGeom prst="rect">
            <a:avLst/>
          </a:prstGeom>
        </p:spPr>
      </p:pic>
      <p:sp>
        <p:nvSpPr>
          <p:cNvPr id="5" name="Slide Number Placeholder 4"/>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20</a:t>
            </a:fld>
            <a:endParaRPr lang="en-US" spc="-3" dirty="0"/>
          </a:p>
        </p:txBody>
      </p:sp>
      <p:sp>
        <p:nvSpPr>
          <p:cNvPr id="12" name="Rectangle 11"/>
          <p:cNvSpPr/>
          <p:nvPr/>
        </p:nvSpPr>
        <p:spPr>
          <a:xfrm>
            <a:off x="1327065" y="3929059"/>
            <a:ext cx="7757507" cy="830997"/>
          </a:xfrm>
          <a:prstGeom prst="rect">
            <a:avLst/>
          </a:prstGeom>
        </p:spPr>
        <p:txBody>
          <a:bodyPr wrap="square">
            <a:spAutoFit/>
          </a:bodyPr>
          <a:lstStyle/>
          <a:p>
            <a:r>
              <a:rPr lang="en-US" sz="2400" b="1" dirty="0" smtClean="0">
                <a:solidFill>
                  <a:prstClr val="black"/>
                </a:solidFill>
              </a:rPr>
              <a:t>Any progress </a:t>
            </a:r>
            <a:r>
              <a:rPr lang="en-US" sz="2400" b="1" i="1" dirty="0" smtClean="0">
                <a:solidFill>
                  <a:prstClr val="black"/>
                </a:solidFill>
              </a:rPr>
              <a:t>or</a:t>
            </a:r>
            <a:r>
              <a:rPr lang="en-US" sz="2400" b="1" dirty="0" smtClean="0">
                <a:solidFill>
                  <a:prstClr val="black"/>
                </a:solidFill>
              </a:rPr>
              <a:t> lack of progress should be included in an explanatory note in the person’s record.</a:t>
            </a:r>
            <a:endParaRPr lang="en-US" sz="1600" dirty="0"/>
          </a:p>
        </p:txBody>
      </p:sp>
    </p:spTree>
    <p:extLst>
      <p:ext uri="{BB962C8B-B14F-4D97-AF65-F5344CB8AC3E}">
        <p14:creationId xmlns:p14="http://schemas.microsoft.com/office/powerpoint/2010/main" val="116619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On-Site Visit Tool</a:t>
            </a:r>
            <a:endParaRPr lang="en-US" dirty="0">
              <a:solidFill>
                <a:schemeClr val="accent3">
                  <a:lumMod val="75000"/>
                </a:schemeClr>
              </a:solidFill>
            </a:endParaRPr>
          </a:p>
        </p:txBody>
      </p:sp>
      <p:sp>
        <p:nvSpPr>
          <p:cNvPr id="6" name="TextBox 5"/>
          <p:cNvSpPr txBox="1"/>
          <p:nvPr/>
        </p:nvSpPr>
        <p:spPr>
          <a:xfrm>
            <a:off x="252998" y="1438781"/>
            <a:ext cx="3494671" cy="4832092"/>
          </a:xfrm>
          <a:prstGeom prst="rect">
            <a:avLst/>
          </a:prstGeom>
          <a:noFill/>
        </p:spPr>
        <p:txBody>
          <a:bodyPr wrap="square" rtlCol="0">
            <a:spAutoFit/>
          </a:bodyPr>
          <a:lstStyle/>
          <a:p>
            <a:pPr algn="ctr"/>
            <a:r>
              <a:rPr lang="en-US" sz="2800" dirty="0" smtClean="0"/>
              <a:t>This training introduces a tool </a:t>
            </a:r>
            <a:r>
              <a:rPr lang="en-US" sz="2800" dirty="0"/>
              <a:t>to support </a:t>
            </a:r>
            <a:r>
              <a:rPr lang="en-US" sz="2800" dirty="0" smtClean="0"/>
              <a:t>on-site visits and to help assure both “change in status” and “ISP implemented appropriately” are applied more consistently.</a:t>
            </a:r>
            <a:endParaRPr lang="en-US" sz="2800" dirty="0"/>
          </a:p>
          <a:p>
            <a:pPr algn="ctr"/>
            <a:endParaRPr lang="en-US" sz="2800" dirty="0"/>
          </a:p>
        </p:txBody>
      </p:sp>
      <p:sp>
        <p:nvSpPr>
          <p:cNvPr id="4" name="Slide Number Placeholder 3"/>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21</a:t>
            </a:fld>
            <a:endParaRPr lang="en-US" spc="-3"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86225" y="1167262"/>
            <a:ext cx="7266654" cy="5675944"/>
          </a:xfrm>
          <a:prstGeom prst="rect">
            <a:avLst/>
          </a:prstGeom>
        </p:spPr>
      </p:pic>
    </p:spTree>
    <p:extLst>
      <p:ext uri="{BB962C8B-B14F-4D97-AF65-F5344CB8AC3E}">
        <p14:creationId xmlns:p14="http://schemas.microsoft.com/office/powerpoint/2010/main" val="191866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On-Site Visit Tool</a:t>
            </a:r>
            <a:endParaRPr lang="en-US" dirty="0">
              <a:solidFill>
                <a:schemeClr val="accent3">
                  <a:lumMod val="75000"/>
                </a:schemeClr>
              </a:solidFill>
            </a:endParaRPr>
          </a:p>
        </p:txBody>
      </p:sp>
      <p:sp>
        <p:nvSpPr>
          <p:cNvPr id="4" name="Slide Number Placeholder 3"/>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22</a:t>
            </a:fld>
            <a:endParaRPr lang="en-US" spc="-3"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10678" y="1333499"/>
            <a:ext cx="3671697" cy="4789171"/>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01100" y="1617613"/>
            <a:ext cx="704904" cy="721861"/>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77425" y="4875163"/>
            <a:ext cx="704904" cy="72186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7648" y="3367153"/>
            <a:ext cx="704904" cy="721861"/>
          </a:xfrm>
          <a:prstGeom prst="rect">
            <a:avLst/>
          </a:prstGeom>
        </p:spPr>
      </p:pic>
      <p:sp>
        <p:nvSpPr>
          <p:cNvPr id="13" name="TextBox 12"/>
          <p:cNvSpPr txBox="1"/>
          <p:nvPr/>
        </p:nvSpPr>
        <p:spPr>
          <a:xfrm>
            <a:off x="1176278" y="1617613"/>
            <a:ext cx="4205385" cy="1569660"/>
          </a:xfrm>
          <a:prstGeom prst="rect">
            <a:avLst/>
          </a:prstGeom>
          <a:noFill/>
        </p:spPr>
        <p:txBody>
          <a:bodyPr wrap="square" rtlCol="0">
            <a:spAutoFit/>
          </a:bodyPr>
          <a:lstStyle/>
          <a:p>
            <a:r>
              <a:rPr lang="en-US" sz="2400" dirty="0" smtClean="0"/>
              <a:t>Complete once monthly when visits occur, but no less than once per quarter</a:t>
            </a:r>
            <a:endParaRPr lang="en-US" sz="2400" dirty="0"/>
          </a:p>
          <a:p>
            <a:endParaRPr lang="en-US" sz="2400" dirty="0"/>
          </a:p>
        </p:txBody>
      </p:sp>
      <p:cxnSp>
        <p:nvCxnSpPr>
          <p:cNvPr id="14" name="Straight Connector 13"/>
          <p:cNvCxnSpPr/>
          <p:nvPr/>
        </p:nvCxnSpPr>
        <p:spPr>
          <a:xfrm>
            <a:off x="1317608" y="3187273"/>
            <a:ext cx="317452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76279" y="3658032"/>
            <a:ext cx="5634096" cy="1938992"/>
          </a:xfrm>
          <a:prstGeom prst="rect">
            <a:avLst/>
          </a:prstGeom>
          <a:noFill/>
        </p:spPr>
        <p:txBody>
          <a:bodyPr wrap="square" rtlCol="0">
            <a:spAutoFit/>
          </a:bodyPr>
          <a:lstStyle/>
          <a:p>
            <a:r>
              <a:rPr lang="en-US" sz="2400" dirty="0" smtClean="0"/>
              <a:t>ECM = 1 time per month</a:t>
            </a:r>
          </a:p>
          <a:p>
            <a:r>
              <a:rPr lang="en-US" sz="2400" dirty="0" smtClean="0"/>
              <a:t>TCM = at least once per month if you see</a:t>
            </a:r>
          </a:p>
          <a:p>
            <a:r>
              <a:rPr lang="en-US" sz="2400" dirty="0" smtClean="0"/>
              <a:t>             the person during the month, no </a:t>
            </a:r>
          </a:p>
          <a:p>
            <a:r>
              <a:rPr lang="en-US" sz="2400" dirty="0" smtClean="0"/>
              <a:t>             less than once per quarter</a:t>
            </a:r>
          </a:p>
          <a:p>
            <a:endParaRPr lang="en-US" sz="2400" dirty="0"/>
          </a:p>
        </p:txBody>
      </p:sp>
    </p:spTree>
    <p:extLst>
      <p:ext uri="{BB962C8B-B14F-4D97-AF65-F5344CB8AC3E}">
        <p14:creationId xmlns:p14="http://schemas.microsoft.com/office/powerpoint/2010/main" val="396023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On-Site Visit Tool</a:t>
            </a:r>
            <a:endParaRPr lang="en-US" dirty="0">
              <a:solidFill>
                <a:schemeClr val="accent3">
                  <a:lumMod val="75000"/>
                </a:schemeClr>
              </a:solidFill>
            </a:endParaRPr>
          </a:p>
        </p:txBody>
      </p:sp>
      <p:sp>
        <p:nvSpPr>
          <p:cNvPr id="4" name="Slide Number Placeholder 3"/>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23</a:t>
            </a:fld>
            <a:endParaRPr lang="en-US" spc="-3" dirty="0"/>
          </a:p>
        </p:txBody>
      </p:sp>
      <p:sp>
        <p:nvSpPr>
          <p:cNvPr id="7" name="TextBox 6"/>
          <p:cNvSpPr txBox="1"/>
          <p:nvPr/>
        </p:nvSpPr>
        <p:spPr>
          <a:xfrm>
            <a:off x="585216" y="1366271"/>
            <a:ext cx="3072384" cy="3908762"/>
          </a:xfrm>
          <a:prstGeom prst="rect">
            <a:avLst/>
          </a:prstGeom>
          <a:noFill/>
        </p:spPr>
        <p:txBody>
          <a:bodyPr wrap="square" rtlCol="0">
            <a:spAutoFit/>
          </a:bodyPr>
          <a:lstStyle/>
          <a:p>
            <a:pPr algn="ctr"/>
            <a:r>
              <a:rPr lang="en-US" sz="2800" dirty="0" smtClean="0"/>
              <a:t>Upload the checklist to WaMS under attachments in the Person’s </a:t>
            </a:r>
            <a:r>
              <a:rPr lang="en-US" sz="2800" dirty="0"/>
              <a:t>I</a:t>
            </a:r>
            <a:r>
              <a:rPr lang="en-US" sz="2800" dirty="0" smtClean="0"/>
              <a:t>nformation section outside of the ISP (select On-Site Visit Tool drop down</a:t>
            </a:r>
            <a:r>
              <a:rPr lang="en-US" sz="2000" dirty="0" smtClean="0"/>
              <a:t>)</a:t>
            </a:r>
            <a:endParaRPr lang="en-US" sz="2000" dirty="0"/>
          </a:p>
          <a:p>
            <a:pPr algn="ctr"/>
            <a:endParaRPr lang="en-US" sz="2400" dirty="0"/>
          </a:p>
        </p:txBody>
      </p:sp>
      <p:pic>
        <p:nvPicPr>
          <p:cNvPr id="9" name="Picture 8"/>
          <p:cNvPicPr>
            <a:picLocks noChangeAspect="1"/>
          </p:cNvPicPr>
          <p:nvPr/>
        </p:nvPicPr>
        <p:blipFill>
          <a:blip r:embed="rId3"/>
          <a:stretch>
            <a:fillRect/>
          </a:stretch>
        </p:blipFill>
        <p:spPr>
          <a:xfrm>
            <a:off x="4004977" y="1366271"/>
            <a:ext cx="4086795" cy="2638793"/>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2243" y="2868628"/>
            <a:ext cx="4688761" cy="3543691"/>
          </a:xfrm>
          <a:prstGeom prst="rect">
            <a:avLst/>
          </a:prstGeom>
        </p:spPr>
      </p:pic>
    </p:spTree>
    <p:extLst>
      <p:ext uri="{BB962C8B-B14F-4D97-AF65-F5344CB8AC3E}">
        <p14:creationId xmlns:p14="http://schemas.microsoft.com/office/powerpoint/2010/main" val="48682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On-Site Visit Tool</a:t>
            </a:r>
            <a:endParaRPr lang="en-US" dirty="0">
              <a:solidFill>
                <a:schemeClr val="accent3">
                  <a:lumMod val="75000"/>
                </a:schemeClr>
              </a:solidFill>
            </a:endParaRPr>
          </a:p>
        </p:txBody>
      </p:sp>
      <p:sp>
        <p:nvSpPr>
          <p:cNvPr id="3" name="TextBox 2"/>
          <p:cNvSpPr txBox="1"/>
          <p:nvPr/>
        </p:nvSpPr>
        <p:spPr>
          <a:xfrm>
            <a:off x="432071" y="1481768"/>
            <a:ext cx="11148014" cy="2954655"/>
          </a:xfrm>
          <a:prstGeom prst="rect">
            <a:avLst/>
          </a:prstGeom>
          <a:noFill/>
        </p:spPr>
        <p:txBody>
          <a:bodyPr wrap="square" rtlCol="0">
            <a:spAutoFit/>
          </a:bodyPr>
          <a:lstStyle/>
          <a:p>
            <a:r>
              <a:rPr lang="en-US" sz="2800" b="1" dirty="0"/>
              <a:t>Captures information: </a:t>
            </a:r>
          </a:p>
          <a:p>
            <a:r>
              <a:rPr lang="en-US" sz="2800" dirty="0"/>
              <a:t>Name, location, </a:t>
            </a:r>
            <a:r>
              <a:rPr lang="en-US" sz="2800" dirty="0" smtClean="0"/>
              <a:t>date </a:t>
            </a:r>
            <a:r>
              <a:rPr lang="en-US" sz="2800" dirty="0"/>
              <a:t>of </a:t>
            </a:r>
            <a:r>
              <a:rPr lang="en-US" sz="2800" dirty="0" smtClean="0"/>
              <a:t>visit, service provided</a:t>
            </a:r>
            <a:endParaRPr lang="en-US" sz="2800" dirty="0"/>
          </a:p>
          <a:p>
            <a:r>
              <a:rPr lang="en-US" sz="2800" dirty="0"/>
              <a:t>Focus areas and actions needed related to: </a:t>
            </a:r>
          </a:p>
          <a:p>
            <a:pPr lvl="1"/>
            <a:r>
              <a:rPr lang="en-US" sz="2800" dirty="0" smtClean="0"/>
              <a:t>Change in Status and ISP Implemented Appropriately</a:t>
            </a:r>
            <a:endParaRPr lang="en-US" sz="2800" dirty="0"/>
          </a:p>
          <a:p>
            <a:r>
              <a:rPr lang="en-US" sz="2800" dirty="0"/>
              <a:t>Space to document </a:t>
            </a:r>
            <a:r>
              <a:rPr lang="en-US" sz="2800" dirty="0" smtClean="0"/>
              <a:t>who will be notified and any plan changes, if needed</a:t>
            </a:r>
            <a:endParaRPr lang="en-US" sz="2800" dirty="0"/>
          </a:p>
          <a:p>
            <a:pPr lvl="1"/>
            <a:endParaRPr lang="en-US" sz="2800" dirty="0"/>
          </a:p>
          <a:p>
            <a:endParaRPr lang="en-US" dirty="0"/>
          </a:p>
        </p:txBody>
      </p:sp>
      <p:sp>
        <p:nvSpPr>
          <p:cNvPr id="6" name="Slide Number Placeholder 5"/>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24</a:t>
            </a:fld>
            <a:endParaRPr lang="en-US" spc="-3" dirty="0"/>
          </a:p>
        </p:txBody>
      </p:sp>
      <p:pic>
        <p:nvPicPr>
          <p:cNvPr id="4" name="Picture 3"/>
          <p:cNvPicPr>
            <a:picLocks noChangeAspect="1"/>
          </p:cNvPicPr>
          <p:nvPr/>
        </p:nvPicPr>
        <p:blipFill>
          <a:blip r:embed="rId3"/>
          <a:stretch>
            <a:fillRect/>
          </a:stretch>
        </p:blipFill>
        <p:spPr>
          <a:xfrm>
            <a:off x="971879" y="4286123"/>
            <a:ext cx="9593014" cy="1810003"/>
          </a:xfrm>
          <a:prstGeom prst="rect">
            <a:avLst/>
          </a:prstGeom>
        </p:spPr>
      </p:pic>
    </p:spTree>
    <p:extLst>
      <p:ext uri="{BB962C8B-B14F-4D97-AF65-F5344CB8AC3E}">
        <p14:creationId xmlns:p14="http://schemas.microsoft.com/office/powerpoint/2010/main" val="424236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On-Site Visit Tool</a:t>
            </a:r>
            <a:endParaRPr lang="en-US" dirty="0">
              <a:solidFill>
                <a:schemeClr val="accent3">
                  <a:lumMod val="75000"/>
                </a:schemeClr>
              </a:solidFill>
            </a:endParaRPr>
          </a:p>
        </p:txBody>
      </p:sp>
      <p:sp>
        <p:nvSpPr>
          <p:cNvPr id="6" name="TextBox 5"/>
          <p:cNvSpPr txBox="1"/>
          <p:nvPr/>
        </p:nvSpPr>
        <p:spPr>
          <a:xfrm>
            <a:off x="820556" y="1643733"/>
            <a:ext cx="3494671" cy="4401205"/>
          </a:xfrm>
          <a:prstGeom prst="rect">
            <a:avLst/>
          </a:prstGeom>
          <a:noFill/>
        </p:spPr>
        <p:txBody>
          <a:bodyPr wrap="square" rtlCol="0">
            <a:spAutoFit/>
          </a:bodyPr>
          <a:lstStyle/>
          <a:p>
            <a:pPr algn="ctr"/>
            <a:r>
              <a:rPr lang="en-US" sz="2800" dirty="0" smtClean="0"/>
              <a:t>The OSVT has examples that can be viewed by hovering over links or using “control+click” to navigate to instructions and a crosswalk at the bottom of the format. </a:t>
            </a:r>
            <a:endParaRPr lang="en-US" sz="2800" dirty="0"/>
          </a:p>
          <a:p>
            <a:pPr algn="ctr"/>
            <a:endParaRPr lang="en-US" sz="2800" dirty="0"/>
          </a:p>
        </p:txBody>
      </p:sp>
      <p:sp>
        <p:nvSpPr>
          <p:cNvPr id="4" name="Slide Number Placeholder 3"/>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25</a:t>
            </a:fld>
            <a:endParaRPr lang="en-US" spc="-3" dirty="0"/>
          </a:p>
        </p:txBody>
      </p:sp>
      <p:pic>
        <p:nvPicPr>
          <p:cNvPr id="7" name="Picture 6"/>
          <p:cNvPicPr>
            <a:picLocks noChangeAspect="1"/>
          </p:cNvPicPr>
          <p:nvPr/>
        </p:nvPicPr>
        <p:blipFill>
          <a:blip r:embed="rId3"/>
          <a:stretch>
            <a:fillRect/>
          </a:stretch>
        </p:blipFill>
        <p:spPr>
          <a:xfrm>
            <a:off x="4651461" y="1235814"/>
            <a:ext cx="5429388" cy="4369143"/>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2076" y="5001850"/>
            <a:ext cx="6339732" cy="16161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326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On-Site Visit Tool</a:t>
            </a:r>
            <a:endParaRPr lang="en-US" dirty="0">
              <a:solidFill>
                <a:schemeClr val="accent3">
                  <a:lumMod val="75000"/>
                </a:schemeClr>
              </a:solidFill>
            </a:endParaRPr>
          </a:p>
        </p:txBody>
      </p:sp>
      <p:sp>
        <p:nvSpPr>
          <p:cNvPr id="4" name="Slide Number Placeholder 3"/>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26</a:t>
            </a:fld>
            <a:endParaRPr lang="en-US" spc="-3" dirty="0"/>
          </a:p>
        </p:txBody>
      </p:sp>
      <p:pic>
        <p:nvPicPr>
          <p:cNvPr id="2" name="Picture 1"/>
          <p:cNvPicPr>
            <a:picLocks noChangeAspect="1"/>
          </p:cNvPicPr>
          <p:nvPr/>
        </p:nvPicPr>
        <p:blipFill>
          <a:blip r:embed="rId3"/>
          <a:stretch>
            <a:fillRect/>
          </a:stretch>
        </p:blipFill>
        <p:spPr>
          <a:xfrm>
            <a:off x="390525" y="1217567"/>
            <a:ext cx="7363489" cy="5640433"/>
          </a:xfrm>
          <a:prstGeom prst="rect">
            <a:avLst/>
          </a:prstGeom>
        </p:spPr>
      </p:pic>
      <p:sp>
        <p:nvSpPr>
          <p:cNvPr id="6" name="TextBox 5"/>
          <p:cNvSpPr txBox="1"/>
          <p:nvPr/>
        </p:nvSpPr>
        <p:spPr>
          <a:xfrm>
            <a:off x="7071013" y="1654236"/>
            <a:ext cx="2667093"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dirty="0" smtClean="0"/>
              <a:t>Questions guide assessment</a:t>
            </a:r>
            <a:endParaRPr lang="en-US" sz="3200" dirty="0"/>
          </a:p>
        </p:txBody>
      </p:sp>
    </p:spTree>
    <p:extLst>
      <p:ext uri="{BB962C8B-B14F-4D97-AF65-F5344CB8AC3E}">
        <p14:creationId xmlns:p14="http://schemas.microsoft.com/office/powerpoint/2010/main" val="352407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On-Site Visit Tool</a:t>
            </a:r>
            <a:endParaRPr lang="en-US" dirty="0">
              <a:solidFill>
                <a:schemeClr val="accent3">
                  <a:lumMod val="75000"/>
                </a:schemeClr>
              </a:solidFill>
            </a:endParaRPr>
          </a:p>
        </p:txBody>
      </p:sp>
      <p:sp>
        <p:nvSpPr>
          <p:cNvPr id="4" name="Slide Number Placeholder 3"/>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27</a:t>
            </a:fld>
            <a:endParaRPr lang="en-US" spc="-3" dirty="0"/>
          </a:p>
        </p:txBody>
      </p:sp>
      <p:sp>
        <p:nvSpPr>
          <p:cNvPr id="6" name="TextBox 5"/>
          <p:cNvSpPr txBox="1"/>
          <p:nvPr/>
        </p:nvSpPr>
        <p:spPr>
          <a:xfrm>
            <a:off x="7071013" y="1654236"/>
            <a:ext cx="2667093" cy="304698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dirty="0" smtClean="0"/>
              <a:t>Details and actions are described in the contact note in the EHR</a:t>
            </a:r>
            <a:endParaRPr lang="en-US" sz="3200" dirty="0"/>
          </a:p>
        </p:txBody>
      </p:sp>
      <p:pic>
        <p:nvPicPr>
          <p:cNvPr id="3" name="Picture 2"/>
          <p:cNvPicPr>
            <a:picLocks noChangeAspect="1"/>
          </p:cNvPicPr>
          <p:nvPr/>
        </p:nvPicPr>
        <p:blipFill>
          <a:blip r:embed="rId3"/>
          <a:stretch>
            <a:fillRect/>
          </a:stretch>
        </p:blipFill>
        <p:spPr>
          <a:xfrm>
            <a:off x="733424" y="1353499"/>
            <a:ext cx="6123881" cy="4599626"/>
          </a:xfrm>
          <a:prstGeom prst="rect">
            <a:avLst/>
          </a:prstGeom>
        </p:spPr>
      </p:pic>
    </p:spTree>
    <p:extLst>
      <p:ext uri="{BB962C8B-B14F-4D97-AF65-F5344CB8AC3E}">
        <p14:creationId xmlns:p14="http://schemas.microsoft.com/office/powerpoint/2010/main" val="27260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On-Site Visit Tool</a:t>
            </a:r>
            <a:endParaRPr lang="en-US" dirty="0">
              <a:solidFill>
                <a:schemeClr val="accent3">
                  <a:lumMod val="75000"/>
                </a:schemeClr>
              </a:solidFill>
            </a:endParaRPr>
          </a:p>
        </p:txBody>
      </p:sp>
      <p:sp>
        <p:nvSpPr>
          <p:cNvPr id="4" name="Slide Number Placeholder 3"/>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28</a:t>
            </a:fld>
            <a:endParaRPr lang="en-US" spc="-3" dirty="0"/>
          </a:p>
        </p:txBody>
      </p:sp>
      <p:sp>
        <p:nvSpPr>
          <p:cNvPr id="8" name="TextBox 7"/>
          <p:cNvSpPr txBox="1"/>
          <p:nvPr/>
        </p:nvSpPr>
        <p:spPr>
          <a:xfrm>
            <a:off x="585216" y="1374575"/>
            <a:ext cx="3091434"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solidFill>
                  <a:sysClr val="windowText" lastClr="000000"/>
                </a:solidFill>
              </a:rPr>
              <a:t>About signatures</a:t>
            </a:r>
            <a:endParaRPr lang="en-US" sz="3200" dirty="0">
              <a:solidFill>
                <a:sysClr val="windowText" lastClr="000000"/>
              </a:solidFill>
            </a:endParaRPr>
          </a:p>
        </p:txBody>
      </p:sp>
      <p:sp>
        <p:nvSpPr>
          <p:cNvPr id="9" name="TextBox 8"/>
          <p:cNvSpPr txBox="1"/>
          <p:nvPr/>
        </p:nvSpPr>
        <p:spPr>
          <a:xfrm>
            <a:off x="476620" y="1959350"/>
            <a:ext cx="11425809" cy="2831544"/>
          </a:xfrm>
          <a:prstGeom prst="rect">
            <a:avLst/>
          </a:prstGeom>
          <a:noFill/>
        </p:spPr>
        <p:txBody>
          <a:bodyPr wrap="square" rtlCol="0">
            <a:spAutoFit/>
          </a:bodyPr>
          <a:lstStyle/>
          <a:p>
            <a:pPr marL="457200" indent="-457200">
              <a:buFont typeface="Arial" panose="020B0604020202020204" pitchFamily="34" charset="0"/>
              <a:buChar char="•"/>
            </a:pPr>
            <a:endParaRPr lang="en-US" sz="1000" dirty="0"/>
          </a:p>
          <a:p>
            <a:r>
              <a:rPr lang="en-US" sz="2800" dirty="0" smtClean="0"/>
              <a:t>  Only </a:t>
            </a:r>
            <a:r>
              <a:rPr lang="en-US" sz="2800" dirty="0"/>
              <a:t>one signature is needed</a:t>
            </a:r>
          </a:p>
          <a:p>
            <a:pPr marL="457200" indent="-457200">
              <a:buFont typeface="Arial" panose="020B0604020202020204" pitchFamily="34" charset="0"/>
              <a:buChar char="•"/>
            </a:pPr>
            <a:endParaRPr lang="en-US" sz="1000" dirty="0"/>
          </a:p>
          <a:p>
            <a:pPr marL="914400" lvl="1" indent="-457200">
              <a:buFont typeface="Wingdings" panose="05000000000000000000" pitchFamily="2" charset="2"/>
              <a:buChar char="Ø"/>
            </a:pPr>
            <a:r>
              <a:rPr lang="en-US" sz="2800" dirty="0" smtClean="0"/>
              <a:t>Only the Support Coordinator’s signature is needed on the OSVT</a:t>
            </a:r>
          </a:p>
          <a:p>
            <a:pPr marL="914400" lvl="1" indent="-457200">
              <a:buFont typeface="Wingdings" panose="05000000000000000000" pitchFamily="2" charset="2"/>
              <a:buChar char="Ø"/>
            </a:pPr>
            <a:r>
              <a:rPr lang="en-US" sz="2800" dirty="0" smtClean="0"/>
              <a:t>The Support Coordinator lists who will be notified, which serves as an affirmation that reporting will occur</a:t>
            </a:r>
          </a:p>
          <a:p>
            <a:pPr marL="914400" lvl="1" indent="-457200">
              <a:buFont typeface="Wingdings" panose="05000000000000000000" pitchFamily="2" charset="2"/>
              <a:buChar char="Ø"/>
            </a:pPr>
            <a:r>
              <a:rPr lang="en-US" sz="2800" dirty="0" smtClean="0"/>
              <a:t>Details must be included in the contact note</a:t>
            </a:r>
            <a:endParaRPr lang="en-US" sz="2800" dirty="0"/>
          </a:p>
          <a:p>
            <a:endParaRPr lang="en-US" dirty="0"/>
          </a:p>
        </p:txBody>
      </p:sp>
    </p:spTree>
    <p:extLst>
      <p:ext uri="{BB962C8B-B14F-4D97-AF65-F5344CB8AC3E}">
        <p14:creationId xmlns:p14="http://schemas.microsoft.com/office/powerpoint/2010/main" val="201921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4924944" y="2745281"/>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9" name="object 9"/>
          <p:cNvSpPr/>
          <p:nvPr/>
        </p:nvSpPr>
        <p:spPr>
          <a:xfrm>
            <a:off x="4924944" y="2745281"/>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2" name="object 12"/>
          <p:cNvSpPr/>
          <p:nvPr/>
        </p:nvSpPr>
        <p:spPr>
          <a:xfrm>
            <a:off x="7266016" y="2745282"/>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1860" y="2749438"/>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745281"/>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745281"/>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640064" y="384023"/>
            <a:ext cx="5867995" cy="566630"/>
          </a:xfrm>
        </p:spPr>
        <p:txBody>
          <a:bodyPr/>
          <a:lstStyle/>
          <a:p>
            <a:r>
              <a:rPr lang="en-US" dirty="0" smtClean="0">
                <a:solidFill>
                  <a:schemeClr val="accent3">
                    <a:lumMod val="75000"/>
                  </a:schemeClr>
                </a:solidFill>
              </a:rPr>
              <a:t>On-Site Visit Tool</a:t>
            </a:r>
            <a:endParaRPr lang="en-US" dirty="0">
              <a:solidFill>
                <a:schemeClr val="accent3">
                  <a:lumMod val="75000"/>
                </a:schemeClr>
              </a:solidFill>
            </a:endParaRPr>
          </a:p>
        </p:txBody>
      </p:sp>
      <p:sp>
        <p:nvSpPr>
          <p:cNvPr id="5" name="Slide Number Placeholder 4"/>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29</a:t>
            </a:fld>
            <a:endParaRPr lang="en-US" spc="-3" dirty="0"/>
          </a:p>
        </p:txBody>
      </p:sp>
      <p:sp>
        <p:nvSpPr>
          <p:cNvPr id="16" name="Rectangle 15"/>
          <p:cNvSpPr/>
          <p:nvPr/>
        </p:nvSpPr>
        <p:spPr>
          <a:xfrm>
            <a:off x="519763" y="1455277"/>
            <a:ext cx="10571371" cy="6370975"/>
          </a:xfrm>
          <a:prstGeom prst="rect">
            <a:avLst/>
          </a:prstGeom>
        </p:spPr>
        <p:txBody>
          <a:bodyPr wrap="square">
            <a:spAutoFit/>
          </a:bodyPr>
          <a:lstStyle/>
          <a:p>
            <a:r>
              <a:rPr lang="en-US" sz="2400" b="1" dirty="0" smtClean="0"/>
              <a:t>DBHDS will collect results from the On-Site Visit Tool and a sample of SC notes to:</a:t>
            </a:r>
          </a:p>
          <a:p>
            <a:endParaRPr lang="en-US" sz="2400" b="1" dirty="0" smtClean="0"/>
          </a:p>
          <a:p>
            <a:pPr marL="342900" indent="-342900">
              <a:buFont typeface="Arial" panose="020B0604020202020204" pitchFamily="34" charset="0"/>
              <a:buChar char="•"/>
            </a:pPr>
            <a:r>
              <a:rPr lang="en-US" sz="2400" dirty="0" smtClean="0"/>
              <a:t>Assure that Support Coordination services adequately meet the Settlement Agreement provision V.F.2 in a consistent manner</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Confirm </a:t>
            </a:r>
            <a:r>
              <a:rPr lang="en-US" sz="2400" dirty="0"/>
              <a:t>that assessments occur in relation to change in status and ISP implemented appropriately </a:t>
            </a: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Assure reporting is occurring where concerns are noted</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Formulate systemic responses to address areas of concern</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p:txBody>
      </p:sp>
    </p:spTree>
    <p:custDataLst>
      <p:tags r:id="rId1"/>
    </p:custDataLst>
    <p:extLst>
      <p:ext uri="{BB962C8B-B14F-4D97-AF65-F5344CB8AC3E}">
        <p14:creationId xmlns:p14="http://schemas.microsoft.com/office/powerpoint/2010/main" val="301271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4924944" y="2745281"/>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9" name="object 9"/>
          <p:cNvSpPr/>
          <p:nvPr/>
        </p:nvSpPr>
        <p:spPr>
          <a:xfrm>
            <a:off x="4924944" y="2745281"/>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2" name="object 12"/>
          <p:cNvSpPr/>
          <p:nvPr/>
        </p:nvSpPr>
        <p:spPr>
          <a:xfrm>
            <a:off x="7266016" y="2745282"/>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1860" y="2749438"/>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745281"/>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745281"/>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640064" y="384023"/>
            <a:ext cx="5867995" cy="566630"/>
          </a:xfrm>
        </p:spPr>
        <p:txBody>
          <a:bodyPr/>
          <a:lstStyle/>
          <a:p>
            <a:r>
              <a:rPr lang="en-US" spc="31" dirty="0" smtClean="0">
                <a:solidFill>
                  <a:schemeClr val="accent3">
                    <a:lumMod val="75000"/>
                  </a:schemeClr>
                </a:solidFill>
                <a:cs typeface="Bookman Old Style"/>
              </a:rPr>
              <a:t>The Role of the Supervisor</a:t>
            </a:r>
            <a:endParaRPr lang="en-US" dirty="0">
              <a:solidFill>
                <a:schemeClr val="accent3">
                  <a:lumMod val="75000"/>
                </a:schemeClr>
              </a:solidFill>
            </a:endParaRPr>
          </a:p>
        </p:txBody>
      </p:sp>
      <p:sp>
        <p:nvSpPr>
          <p:cNvPr id="5" name="Slide Number Placeholder 4"/>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3</a:t>
            </a:fld>
            <a:endParaRPr lang="en-US" spc="-3" dirty="0"/>
          </a:p>
        </p:txBody>
      </p:sp>
      <p:graphicFrame>
        <p:nvGraphicFramePr>
          <p:cNvPr id="6" name="Diagram 5"/>
          <p:cNvGraphicFramePr/>
          <p:nvPr>
            <p:extLst>
              <p:ext uri="{D42A27DB-BD31-4B8C-83A1-F6EECF244321}">
                <p14:modId xmlns:p14="http://schemas.microsoft.com/office/powerpoint/2010/main" val="677566061"/>
              </p:ext>
            </p:extLst>
          </p:nvPr>
        </p:nvGraphicFramePr>
        <p:xfrm>
          <a:off x="1246909" y="3183775"/>
          <a:ext cx="8913091" cy="31671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 Placeholder 2"/>
          <p:cNvSpPr>
            <a:spLocks noGrp="1"/>
          </p:cNvSpPr>
          <p:nvPr>
            <p:ph type="body" idx="1"/>
          </p:nvPr>
        </p:nvSpPr>
        <p:spPr>
          <a:xfrm>
            <a:off x="99754" y="1631683"/>
            <a:ext cx="11603182" cy="1477328"/>
          </a:xfrm>
        </p:spPr>
        <p:txBody>
          <a:bodyPr wrap="square" lIns="0" tIns="0" rIns="0" bIns="0" anchor="t">
            <a:spAutoFit/>
          </a:bodyPr>
          <a:lstStyle/>
          <a:p>
            <a:pPr marL="1007891"/>
            <a:r>
              <a:rPr lang="en-US" sz="2400" spc="-3" dirty="0" smtClean="0">
                <a:cs typeface="Arial"/>
              </a:rPr>
              <a:t>This training is part of a phased approach to ensuring that two critical phrases are understood and applied consistently by Support Coordinators - “change in status” and “ISP implemented </a:t>
            </a:r>
            <a:r>
              <a:rPr lang="en-US" sz="2400" spc="-3" dirty="0" smtClean="0">
                <a:solidFill>
                  <a:schemeClr val="tx1"/>
                </a:solidFill>
                <a:cs typeface="Arial"/>
              </a:rPr>
              <a:t>appropriately.” Supervisors are key in supporting SCs to understand this process and apply the concepts described. </a:t>
            </a:r>
            <a:endParaRPr lang="en-US" sz="3000" dirty="0">
              <a:solidFill>
                <a:schemeClr val="tx1"/>
              </a:solidFill>
            </a:endParaRPr>
          </a:p>
        </p:txBody>
      </p:sp>
    </p:spTree>
    <p:custDataLst>
      <p:tags r:id="rId1"/>
    </p:custDataLst>
    <p:extLst>
      <p:ext uri="{BB962C8B-B14F-4D97-AF65-F5344CB8AC3E}">
        <p14:creationId xmlns:p14="http://schemas.microsoft.com/office/powerpoint/2010/main" val="15423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0306" y="4251882"/>
            <a:ext cx="2894626" cy="1929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9486" y="1250906"/>
            <a:ext cx="2847337" cy="1906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055214" y="1399258"/>
            <a:ext cx="2682913" cy="1930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How to assess</a:t>
            </a:r>
            <a:endParaRPr lang="en-US" dirty="0">
              <a:solidFill>
                <a:schemeClr val="accent3">
                  <a:lumMod val="75000"/>
                </a:schemeClr>
              </a:solidFill>
            </a:endParaRPr>
          </a:p>
        </p:txBody>
      </p:sp>
      <p:sp>
        <p:nvSpPr>
          <p:cNvPr id="5" name="Oval 4"/>
          <p:cNvSpPr/>
          <p:nvPr/>
        </p:nvSpPr>
        <p:spPr>
          <a:xfrm>
            <a:off x="3034330" y="1207008"/>
            <a:ext cx="5468112" cy="4974336"/>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820971" y="3456416"/>
            <a:ext cx="2257959" cy="1598405"/>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20678" y="2664448"/>
            <a:ext cx="1063112" cy="523220"/>
          </a:xfrm>
          <a:prstGeom prst="rect">
            <a:avLst/>
          </a:prstGeom>
          <a:noFill/>
        </p:spPr>
        <p:txBody>
          <a:bodyPr wrap="none" rtlCol="0">
            <a:spAutoFit/>
          </a:bodyPr>
          <a:lstStyle/>
          <a:p>
            <a:r>
              <a:rPr lang="en-US" sz="2800" dirty="0"/>
              <a:t>Home</a:t>
            </a:r>
          </a:p>
        </p:txBody>
      </p:sp>
      <p:sp>
        <p:nvSpPr>
          <p:cNvPr id="17" name="TextBox 16"/>
          <p:cNvSpPr txBox="1"/>
          <p:nvPr/>
        </p:nvSpPr>
        <p:spPr>
          <a:xfrm>
            <a:off x="6664239" y="2620590"/>
            <a:ext cx="966290" cy="523220"/>
          </a:xfrm>
          <a:prstGeom prst="rect">
            <a:avLst/>
          </a:prstGeom>
          <a:noFill/>
        </p:spPr>
        <p:txBody>
          <a:bodyPr wrap="none" rtlCol="0">
            <a:spAutoFit/>
          </a:bodyPr>
          <a:lstStyle/>
          <a:p>
            <a:r>
              <a:rPr lang="en-US" sz="2800" dirty="0"/>
              <a:t>Work</a:t>
            </a:r>
          </a:p>
        </p:txBody>
      </p:sp>
      <p:sp>
        <p:nvSpPr>
          <p:cNvPr id="19" name="TextBox 18"/>
          <p:cNvSpPr txBox="1"/>
          <p:nvPr/>
        </p:nvSpPr>
        <p:spPr>
          <a:xfrm>
            <a:off x="4552234" y="4730836"/>
            <a:ext cx="2432304" cy="523220"/>
          </a:xfrm>
          <a:prstGeom prst="rect">
            <a:avLst/>
          </a:prstGeom>
          <a:noFill/>
        </p:spPr>
        <p:txBody>
          <a:bodyPr wrap="square" rtlCol="0">
            <a:spAutoFit/>
          </a:bodyPr>
          <a:lstStyle/>
          <a:p>
            <a:pPr algn="ctr"/>
            <a:r>
              <a:rPr lang="en-US" sz="2800" dirty="0"/>
              <a:t>Community</a:t>
            </a:r>
          </a:p>
        </p:txBody>
      </p:sp>
      <p:cxnSp>
        <p:nvCxnSpPr>
          <p:cNvPr id="24" name="Straight Connector 23"/>
          <p:cNvCxnSpPr>
            <a:stCxn id="5" idx="0"/>
          </p:cNvCxnSpPr>
          <p:nvPr/>
        </p:nvCxnSpPr>
        <p:spPr>
          <a:xfrm>
            <a:off x="5768386" y="1207008"/>
            <a:ext cx="56741" cy="2249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488784" y="3440922"/>
            <a:ext cx="2332187" cy="1686507"/>
          </a:xfrm>
          <a:prstGeom prst="line">
            <a:avLst/>
          </a:prstGeom>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30</a:t>
            </a:fld>
            <a:endParaRPr lang="en-US" spc="-3" dirty="0"/>
          </a:p>
        </p:txBody>
      </p:sp>
    </p:spTree>
    <p:custDataLst>
      <p:tags r:id="rId1"/>
    </p:custDataLst>
    <p:extLst>
      <p:ext uri="{BB962C8B-B14F-4D97-AF65-F5344CB8AC3E}">
        <p14:creationId xmlns:p14="http://schemas.microsoft.com/office/powerpoint/2010/main" val="149849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585216" y="387124"/>
            <a:ext cx="10366340" cy="566630"/>
          </a:xfrm>
        </p:spPr>
        <p:txBody>
          <a:bodyPr/>
          <a:lstStyle/>
          <a:p>
            <a:r>
              <a:rPr lang="en-US" spc="-7" dirty="0" smtClean="0">
                <a:solidFill>
                  <a:schemeClr val="accent3">
                    <a:lumMod val="75000"/>
                  </a:schemeClr>
                </a:solidFill>
              </a:rPr>
              <a:t>How to Assess</a:t>
            </a:r>
            <a:endParaRPr lang="en-US" dirty="0">
              <a:solidFill>
                <a:schemeClr val="accent3">
                  <a:lumMod val="75000"/>
                </a:schemeClr>
              </a:solidFill>
            </a:endParaRPr>
          </a:p>
        </p:txBody>
      </p:sp>
      <p:sp>
        <p:nvSpPr>
          <p:cNvPr id="3" name="Text Placeholder 2"/>
          <p:cNvSpPr>
            <a:spLocks noGrp="1"/>
          </p:cNvSpPr>
          <p:nvPr>
            <p:ph type="body" idx="1"/>
          </p:nvPr>
        </p:nvSpPr>
        <p:spPr>
          <a:xfrm>
            <a:off x="-129494" y="1642389"/>
            <a:ext cx="11795760" cy="2554545"/>
          </a:xfrm>
        </p:spPr>
        <p:txBody>
          <a:bodyPr/>
          <a:lstStyle/>
          <a:p>
            <a:pPr marL="1007458">
              <a:tabLst>
                <a:tab pos="1095779" algn="l"/>
              </a:tabLst>
            </a:pPr>
            <a:endParaRPr lang="en-US" sz="1600" spc="-3" dirty="0">
              <a:cs typeface="Arial"/>
            </a:endParaRPr>
          </a:p>
          <a:p>
            <a:pPr marL="1007458">
              <a:tabLst>
                <a:tab pos="1095779" algn="l"/>
              </a:tabLst>
            </a:pPr>
            <a:r>
              <a:rPr lang="en-US" sz="3000" spc="-3" dirty="0" smtClean="0">
                <a:cs typeface="Arial"/>
              </a:rPr>
              <a:t>Assessing for “change in status” and “ISP implemented appropriately” includes </a:t>
            </a:r>
            <a:r>
              <a:rPr lang="en-US" sz="3000" b="1" spc="-3" dirty="0" smtClean="0">
                <a:cs typeface="Arial"/>
              </a:rPr>
              <a:t>observing and asking questions </a:t>
            </a:r>
            <a:r>
              <a:rPr lang="en-US" sz="3000" spc="-3" dirty="0" smtClean="0">
                <a:cs typeface="Arial"/>
              </a:rPr>
              <a:t>through </a:t>
            </a:r>
            <a:r>
              <a:rPr lang="en-US" sz="3000" spc="-3" dirty="0">
                <a:cs typeface="Arial"/>
              </a:rPr>
              <a:t>which </a:t>
            </a:r>
            <a:r>
              <a:rPr lang="en-US" sz="3000" spc="-3" dirty="0" smtClean="0">
                <a:cs typeface="Arial"/>
              </a:rPr>
              <a:t>Support </a:t>
            </a:r>
            <a:r>
              <a:rPr lang="en-US" sz="3000" spc="-3" dirty="0">
                <a:cs typeface="Arial"/>
              </a:rPr>
              <a:t>C</a:t>
            </a:r>
            <a:r>
              <a:rPr lang="en-US" sz="3000" spc="-3" dirty="0" smtClean="0">
                <a:cs typeface="Arial"/>
              </a:rPr>
              <a:t>oordinators </a:t>
            </a:r>
            <a:r>
              <a:rPr lang="en-US" sz="3000" spc="-3" dirty="0">
                <a:cs typeface="Arial"/>
              </a:rPr>
              <a:t>can assess for changes and monitor the services provided. The following questions are designed to guide </a:t>
            </a:r>
            <a:r>
              <a:rPr lang="en-US" sz="3000" spc="-3" dirty="0" smtClean="0">
                <a:cs typeface="Arial"/>
              </a:rPr>
              <a:t>the assessment.</a:t>
            </a:r>
            <a:endParaRPr lang="en-US" sz="3000" dirty="0"/>
          </a:p>
        </p:txBody>
      </p:sp>
      <p:sp>
        <p:nvSpPr>
          <p:cNvPr id="5" name="Right Arrow 4"/>
          <p:cNvSpPr/>
          <p:nvPr/>
        </p:nvSpPr>
        <p:spPr>
          <a:xfrm>
            <a:off x="8906256" y="4517136"/>
            <a:ext cx="2286000" cy="144475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TextBox 5"/>
          <p:cNvSpPr txBox="1"/>
          <p:nvPr/>
        </p:nvSpPr>
        <p:spPr>
          <a:xfrm>
            <a:off x="3113773" y="4885569"/>
            <a:ext cx="5792483" cy="707886"/>
          </a:xfrm>
          <a:prstGeom prst="rect">
            <a:avLst/>
          </a:prstGeom>
          <a:noFill/>
        </p:spPr>
        <p:txBody>
          <a:bodyPr wrap="none" rtlCol="0">
            <a:spAutoFit/>
          </a:bodyPr>
          <a:lstStyle/>
          <a:p>
            <a:r>
              <a:rPr lang="en-US" sz="4000" dirty="0" smtClean="0"/>
              <a:t>On-Site Visit Tool Examples</a:t>
            </a:r>
            <a:endParaRPr lang="en-US" sz="4000" dirty="0"/>
          </a:p>
        </p:txBody>
      </p:sp>
      <p:sp>
        <p:nvSpPr>
          <p:cNvPr id="7" name="Slide Number Placeholder 6"/>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31</a:t>
            </a:fld>
            <a:endParaRPr lang="en-US" spc="-3" dirty="0"/>
          </a:p>
        </p:txBody>
      </p:sp>
    </p:spTree>
    <p:custDataLst>
      <p:tags r:id="rId1"/>
    </p:custDataLst>
    <p:extLst>
      <p:ext uri="{BB962C8B-B14F-4D97-AF65-F5344CB8AC3E}">
        <p14:creationId xmlns:p14="http://schemas.microsoft.com/office/powerpoint/2010/main" val="21365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7" dirty="0">
                <a:solidFill>
                  <a:schemeClr val="accent3">
                    <a:lumMod val="75000"/>
                  </a:schemeClr>
                </a:solidFill>
              </a:rPr>
              <a:t>How to </a:t>
            </a:r>
            <a:r>
              <a:rPr lang="en-US" spc="-7" dirty="0" smtClean="0">
                <a:solidFill>
                  <a:schemeClr val="accent3">
                    <a:lumMod val="75000"/>
                  </a:schemeClr>
                </a:solidFill>
              </a:rPr>
              <a:t>Assess</a:t>
            </a:r>
            <a:r>
              <a:rPr lang="en-US" spc="-7" dirty="0">
                <a:solidFill>
                  <a:schemeClr val="accent3">
                    <a:lumMod val="75000"/>
                  </a:schemeClr>
                </a:solidFill>
              </a:rPr>
              <a:t>: Change in Status</a:t>
            </a:r>
            <a:endParaRPr lang="en-US" dirty="0"/>
          </a:p>
        </p:txBody>
      </p:sp>
      <p:sp>
        <p:nvSpPr>
          <p:cNvPr id="3" name="Text Placeholder 2"/>
          <p:cNvSpPr>
            <a:spLocks noGrp="1"/>
          </p:cNvSpPr>
          <p:nvPr>
            <p:ph type="body" idx="1"/>
          </p:nvPr>
        </p:nvSpPr>
        <p:spPr>
          <a:xfrm>
            <a:off x="601450" y="1744140"/>
            <a:ext cx="11368724" cy="738664"/>
          </a:xfrm>
        </p:spPr>
        <p:txBody>
          <a:bodyPr/>
          <a:lstStyle/>
          <a:p>
            <a:r>
              <a:rPr lang="en-US" sz="2400" dirty="0" smtClean="0"/>
              <a:t>1. Are </a:t>
            </a:r>
            <a:r>
              <a:rPr lang="en-US" sz="2400" dirty="0"/>
              <a:t>there new or increased concerns with the environment being clean, safe and appropriate to the person’s needs? </a:t>
            </a:r>
          </a:p>
        </p:txBody>
      </p:sp>
      <p:sp>
        <p:nvSpPr>
          <p:cNvPr id="9" name="Slide Number Placeholder 8"/>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32</a:t>
            </a:fld>
            <a:endParaRPr lang="en-US" spc="-3" dirty="0"/>
          </a:p>
        </p:txBody>
      </p:sp>
      <p:sp>
        <p:nvSpPr>
          <p:cNvPr id="10" name="Rectangle 9"/>
          <p:cNvSpPr/>
          <p:nvPr/>
        </p:nvSpPr>
        <p:spPr>
          <a:xfrm>
            <a:off x="809624" y="2507751"/>
            <a:ext cx="10391775" cy="923330"/>
          </a:xfrm>
          <a:prstGeom prst="rect">
            <a:avLst/>
          </a:prstGeom>
        </p:spPr>
        <p:txBody>
          <a:bodyPr wrap="square">
            <a:spAutoFit/>
          </a:bodyPr>
          <a:lstStyle/>
          <a:p>
            <a:r>
              <a:rPr lang="en-US" dirty="0">
                <a:solidFill>
                  <a:schemeClr val="tx2">
                    <a:lumMod val="75000"/>
                  </a:schemeClr>
                </a:solidFill>
              </a:rPr>
              <a:t>(e.g., new or worsening evidence of infestation or unpleasant odor, observable concerns such as torn carpets, unsafe throw rugs, a lack of toilet paper, food, soap or other needed supplies, and the setting is physically is accessible with no barriers noted, etc.) </a:t>
            </a:r>
          </a:p>
        </p:txBody>
      </p:sp>
      <p:sp>
        <p:nvSpPr>
          <p:cNvPr id="11" name="Text Placeholder 2"/>
          <p:cNvSpPr txBox="1">
            <a:spLocks/>
          </p:cNvSpPr>
          <p:nvPr/>
        </p:nvSpPr>
        <p:spPr>
          <a:xfrm>
            <a:off x="601450" y="3958177"/>
            <a:ext cx="10972800" cy="738664"/>
          </a:xfrm>
          <a:prstGeom prst="rect">
            <a:avLst/>
          </a:prstGeom>
        </p:spPr>
        <p:txBody>
          <a:bodyPr wrap="square" lIns="0" tIns="0" rIns="0" bIns="0">
            <a:spAutoFit/>
          </a:bodyPr>
          <a:lst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a:lstStyle>
          <a:p>
            <a:r>
              <a:rPr lang="en-US" sz="2400" kern="0" dirty="0" smtClean="0">
                <a:solidFill>
                  <a:sysClr val="windowText" lastClr="000000"/>
                </a:solidFill>
              </a:rPr>
              <a:t>2. Are environmental modifications or assistive technologies </a:t>
            </a:r>
            <a:r>
              <a:rPr lang="en-US" sz="2400" u="sng" kern="0" dirty="0" smtClean="0">
                <a:solidFill>
                  <a:sysClr val="windowText" lastClr="000000"/>
                </a:solidFill>
              </a:rPr>
              <a:t>lacking, but needed</a:t>
            </a:r>
            <a:r>
              <a:rPr lang="en-US" sz="2400" kern="0" dirty="0" smtClean="0">
                <a:solidFill>
                  <a:sysClr val="windowText" lastClr="000000"/>
                </a:solidFill>
              </a:rPr>
              <a:t> to increase independence or prevent institutionalization? </a:t>
            </a:r>
            <a:endParaRPr lang="en-US" sz="3600" kern="0" dirty="0">
              <a:solidFill>
                <a:sysClr val="windowText" lastClr="000000"/>
              </a:solidFill>
            </a:endParaRPr>
          </a:p>
        </p:txBody>
      </p:sp>
      <p:sp>
        <p:nvSpPr>
          <p:cNvPr id="13" name="Rectangle 12"/>
          <p:cNvSpPr/>
          <p:nvPr/>
        </p:nvSpPr>
        <p:spPr>
          <a:xfrm>
            <a:off x="809624" y="4696841"/>
            <a:ext cx="10391775" cy="646331"/>
          </a:xfrm>
          <a:prstGeom prst="rect">
            <a:avLst/>
          </a:prstGeom>
        </p:spPr>
        <p:txBody>
          <a:bodyPr wrap="square">
            <a:spAutoFit/>
          </a:bodyPr>
          <a:lstStyle/>
          <a:p>
            <a:r>
              <a:rPr lang="en-US" dirty="0">
                <a:solidFill>
                  <a:schemeClr val="tx2">
                    <a:lumMod val="75000"/>
                  </a:schemeClr>
                </a:solidFill>
              </a:rPr>
              <a:t>(e.g., there is an appropriate integration of setting and supports available to promote the individual’s independence and/or access to the greater community, wheelchair, walker, communication device, etc.)</a:t>
            </a:r>
          </a:p>
        </p:txBody>
      </p:sp>
    </p:spTree>
    <p:custDataLst>
      <p:tags r:id="rId1"/>
    </p:custDataLst>
    <p:extLst>
      <p:ext uri="{BB962C8B-B14F-4D97-AF65-F5344CB8AC3E}">
        <p14:creationId xmlns:p14="http://schemas.microsoft.com/office/powerpoint/2010/main" val="115290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7" dirty="0">
                <a:solidFill>
                  <a:schemeClr val="accent3">
                    <a:lumMod val="75000"/>
                  </a:schemeClr>
                </a:solidFill>
              </a:rPr>
              <a:t>How to </a:t>
            </a:r>
            <a:r>
              <a:rPr lang="en-US" spc="-7" dirty="0" smtClean="0">
                <a:solidFill>
                  <a:schemeClr val="accent3">
                    <a:lumMod val="75000"/>
                  </a:schemeClr>
                </a:solidFill>
              </a:rPr>
              <a:t>Assess</a:t>
            </a:r>
            <a:r>
              <a:rPr lang="en-US" spc="-7" dirty="0">
                <a:solidFill>
                  <a:schemeClr val="accent3">
                    <a:lumMod val="75000"/>
                  </a:schemeClr>
                </a:solidFill>
              </a:rPr>
              <a:t>: Change in Status</a:t>
            </a:r>
            <a:endParaRPr lang="en-US" dirty="0"/>
          </a:p>
        </p:txBody>
      </p:sp>
      <p:sp>
        <p:nvSpPr>
          <p:cNvPr id="3" name="Text Placeholder 2"/>
          <p:cNvSpPr>
            <a:spLocks noGrp="1"/>
          </p:cNvSpPr>
          <p:nvPr>
            <p:ph type="body" idx="1"/>
          </p:nvPr>
        </p:nvSpPr>
        <p:spPr>
          <a:xfrm>
            <a:off x="525250" y="1195552"/>
            <a:ext cx="11368724" cy="369332"/>
          </a:xfrm>
        </p:spPr>
        <p:txBody>
          <a:bodyPr/>
          <a:lstStyle/>
          <a:p>
            <a:r>
              <a:rPr lang="en-US" sz="2400" dirty="0"/>
              <a:t>3.  Are there new or increased concerns with the person’s healthy and safety? </a:t>
            </a:r>
          </a:p>
        </p:txBody>
      </p:sp>
      <p:sp>
        <p:nvSpPr>
          <p:cNvPr id="9" name="Slide Number Placeholder 8"/>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33</a:t>
            </a:fld>
            <a:endParaRPr lang="en-US" spc="-3" dirty="0"/>
          </a:p>
        </p:txBody>
      </p:sp>
      <p:sp>
        <p:nvSpPr>
          <p:cNvPr id="10" name="Rectangle 9"/>
          <p:cNvSpPr/>
          <p:nvPr/>
        </p:nvSpPr>
        <p:spPr>
          <a:xfrm>
            <a:off x="733423" y="1591408"/>
            <a:ext cx="10391775" cy="1200329"/>
          </a:xfrm>
          <a:prstGeom prst="rect">
            <a:avLst/>
          </a:prstGeom>
        </p:spPr>
        <p:txBody>
          <a:bodyPr wrap="square">
            <a:spAutoFit/>
          </a:bodyPr>
          <a:lstStyle/>
          <a:p>
            <a:r>
              <a:rPr lang="en-US" dirty="0">
                <a:solidFill>
                  <a:schemeClr val="tx2">
                    <a:lumMod val="75000"/>
                  </a:schemeClr>
                </a:solidFill>
              </a:rPr>
              <a:t>(e.g., is there a new diagnosis from the past 90 days that could increase risk, such as going to the emergency room for an accident, injuring oneself and without effective behavioral services, signs of inadequate care like skin breakdown or choking that could have been avoided, or other changes in physical appearance: hygiene, weight, physical marks, etc.)</a:t>
            </a:r>
          </a:p>
        </p:txBody>
      </p:sp>
      <p:sp>
        <p:nvSpPr>
          <p:cNvPr id="11" name="Text Placeholder 2"/>
          <p:cNvSpPr txBox="1">
            <a:spLocks/>
          </p:cNvSpPr>
          <p:nvPr/>
        </p:nvSpPr>
        <p:spPr>
          <a:xfrm>
            <a:off x="525250" y="3068736"/>
            <a:ext cx="10972800" cy="369332"/>
          </a:xfrm>
          <a:prstGeom prst="rect">
            <a:avLst/>
          </a:prstGeom>
        </p:spPr>
        <p:txBody>
          <a:bodyPr wrap="square" lIns="0" tIns="0" rIns="0" bIns="0">
            <a:spAutoFit/>
          </a:bodyPr>
          <a:lst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a:lstStyle>
          <a:p>
            <a:r>
              <a:rPr lang="en-US" sz="2400" kern="0" dirty="0">
                <a:solidFill>
                  <a:sysClr val="windowText" lastClr="000000"/>
                </a:solidFill>
              </a:rPr>
              <a:t>4.  Have there been any significant life changes that impact services?</a:t>
            </a:r>
            <a:endParaRPr lang="en-US" sz="3600" kern="0" dirty="0">
              <a:solidFill>
                <a:sysClr val="windowText" lastClr="000000"/>
              </a:solidFill>
            </a:endParaRPr>
          </a:p>
        </p:txBody>
      </p:sp>
      <p:sp>
        <p:nvSpPr>
          <p:cNvPr id="13" name="Rectangle 12"/>
          <p:cNvSpPr/>
          <p:nvPr/>
        </p:nvSpPr>
        <p:spPr>
          <a:xfrm>
            <a:off x="809623" y="3438068"/>
            <a:ext cx="10315575" cy="646331"/>
          </a:xfrm>
          <a:prstGeom prst="rect">
            <a:avLst/>
          </a:prstGeom>
        </p:spPr>
        <p:txBody>
          <a:bodyPr wrap="square">
            <a:spAutoFit/>
          </a:bodyPr>
          <a:lstStyle/>
          <a:p>
            <a:r>
              <a:rPr lang="en-US" dirty="0">
                <a:solidFill>
                  <a:schemeClr val="tx2">
                    <a:lumMod val="75000"/>
                  </a:schemeClr>
                </a:solidFill>
              </a:rPr>
              <a:t>(e.g., the loss of a day, residential, or behavioral service provider, change in financial status, benefits, eligibility for services, or a change in waiver status, etc.)</a:t>
            </a:r>
          </a:p>
        </p:txBody>
      </p:sp>
      <p:sp>
        <p:nvSpPr>
          <p:cNvPr id="8" name="Text Placeholder 2"/>
          <p:cNvSpPr txBox="1">
            <a:spLocks/>
          </p:cNvSpPr>
          <p:nvPr/>
        </p:nvSpPr>
        <p:spPr>
          <a:xfrm>
            <a:off x="525250" y="4352315"/>
            <a:ext cx="11368724" cy="369332"/>
          </a:xfrm>
          <a:prstGeom prst="rect">
            <a:avLst/>
          </a:prstGeom>
        </p:spPr>
        <p:txBody>
          <a:bodyPr wrap="square" lIns="0" tIns="0" rIns="0" bIns="0">
            <a:spAutoFit/>
          </a:bodyPr>
          <a:lst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a:lstStyle>
          <a:p>
            <a:r>
              <a:rPr lang="en-US" sz="2400" kern="0" smtClean="0">
                <a:solidFill>
                  <a:sysClr val="windowText" lastClr="000000"/>
                </a:solidFill>
              </a:rPr>
              <a:t>5.  Are there any concerns related to potential abuse, neglect, or exploitation?</a:t>
            </a:r>
            <a:endParaRPr lang="en-US" sz="2400" kern="0" dirty="0">
              <a:solidFill>
                <a:sysClr val="windowText" lastClr="000000"/>
              </a:solidFill>
            </a:endParaRPr>
          </a:p>
        </p:txBody>
      </p:sp>
      <p:sp>
        <p:nvSpPr>
          <p:cNvPr id="12" name="Rectangle 11"/>
          <p:cNvSpPr/>
          <p:nvPr/>
        </p:nvSpPr>
        <p:spPr>
          <a:xfrm>
            <a:off x="790574" y="4721647"/>
            <a:ext cx="9953625" cy="646331"/>
          </a:xfrm>
          <a:prstGeom prst="rect">
            <a:avLst/>
          </a:prstGeom>
        </p:spPr>
        <p:txBody>
          <a:bodyPr wrap="square">
            <a:spAutoFit/>
          </a:bodyPr>
          <a:lstStyle/>
          <a:p>
            <a:r>
              <a:rPr lang="en-US" dirty="0">
                <a:solidFill>
                  <a:schemeClr val="tx2">
                    <a:lumMod val="75000"/>
                  </a:schemeClr>
                </a:solidFill>
              </a:rPr>
              <a:t>(e.g., apparent bruising, unexplained scratches or pain, evidence of </a:t>
            </a:r>
            <a:r>
              <a:rPr lang="en-US" dirty="0" smtClean="0">
                <a:solidFill>
                  <a:schemeClr val="tx2">
                    <a:lumMod val="75000"/>
                  </a:schemeClr>
                </a:solidFill>
              </a:rPr>
              <a:t>significant untreated </a:t>
            </a:r>
            <a:r>
              <a:rPr lang="en-US" dirty="0">
                <a:solidFill>
                  <a:schemeClr val="tx2">
                    <a:lumMod val="75000"/>
                  </a:schemeClr>
                </a:solidFill>
              </a:rPr>
              <a:t>health issues such as dental pain, body odor, soiled clothing, missing funds are reported, etc.)</a:t>
            </a:r>
          </a:p>
        </p:txBody>
      </p:sp>
    </p:spTree>
    <p:custDataLst>
      <p:tags r:id="rId1"/>
    </p:custDataLst>
    <p:extLst>
      <p:ext uri="{BB962C8B-B14F-4D97-AF65-F5344CB8AC3E}">
        <p14:creationId xmlns:p14="http://schemas.microsoft.com/office/powerpoint/2010/main" val="409736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7" dirty="0">
                <a:solidFill>
                  <a:schemeClr val="accent3">
                    <a:lumMod val="75000"/>
                  </a:schemeClr>
                </a:solidFill>
              </a:rPr>
              <a:t>How to </a:t>
            </a:r>
            <a:r>
              <a:rPr lang="en-US" spc="-7" dirty="0" smtClean="0">
                <a:solidFill>
                  <a:schemeClr val="accent3">
                    <a:lumMod val="75000"/>
                  </a:schemeClr>
                </a:solidFill>
              </a:rPr>
              <a:t>Assess</a:t>
            </a:r>
            <a:r>
              <a:rPr lang="en-US" spc="-7" dirty="0">
                <a:solidFill>
                  <a:schemeClr val="accent3">
                    <a:lumMod val="75000"/>
                  </a:schemeClr>
                </a:solidFill>
              </a:rPr>
              <a:t>: Change in Status</a:t>
            </a:r>
            <a:endParaRPr lang="en-US" dirty="0"/>
          </a:p>
        </p:txBody>
      </p:sp>
      <p:sp>
        <p:nvSpPr>
          <p:cNvPr id="3" name="Text Placeholder 2"/>
          <p:cNvSpPr>
            <a:spLocks noGrp="1"/>
          </p:cNvSpPr>
          <p:nvPr>
            <p:ph type="body" idx="1"/>
          </p:nvPr>
        </p:nvSpPr>
        <p:spPr>
          <a:xfrm>
            <a:off x="533705" y="1700377"/>
            <a:ext cx="11368724" cy="369332"/>
          </a:xfrm>
        </p:spPr>
        <p:txBody>
          <a:bodyPr/>
          <a:lstStyle/>
          <a:p>
            <a:r>
              <a:rPr lang="en-US" sz="2400" dirty="0"/>
              <a:t>6. Was a change in status identified? </a:t>
            </a:r>
          </a:p>
        </p:txBody>
      </p:sp>
      <p:sp>
        <p:nvSpPr>
          <p:cNvPr id="9" name="Slide Number Placeholder 8"/>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34</a:t>
            </a:fld>
            <a:endParaRPr lang="en-US" spc="-3" dirty="0"/>
          </a:p>
        </p:txBody>
      </p:sp>
      <p:sp>
        <p:nvSpPr>
          <p:cNvPr id="4" name="TextBox 3"/>
          <p:cNvSpPr txBox="1"/>
          <p:nvPr/>
        </p:nvSpPr>
        <p:spPr>
          <a:xfrm>
            <a:off x="2051753" y="2764610"/>
            <a:ext cx="8492422" cy="1938992"/>
          </a:xfrm>
          <a:prstGeom prst="rect">
            <a:avLst/>
          </a:prstGeom>
          <a:noFill/>
        </p:spPr>
        <p:txBody>
          <a:bodyPr wrap="square" rtlCol="0">
            <a:spAutoFit/>
          </a:bodyPr>
          <a:lstStyle/>
          <a:p>
            <a:r>
              <a:rPr lang="en-US" sz="2400" dirty="0" smtClean="0">
                <a:solidFill>
                  <a:schemeClr val="tx2">
                    <a:lumMod val="75000"/>
                  </a:schemeClr>
                </a:solidFill>
              </a:rPr>
              <a:t>This question is the determination of “change in status.” </a:t>
            </a:r>
            <a:r>
              <a:rPr lang="en-US" sz="2400" dirty="0">
                <a:solidFill>
                  <a:schemeClr val="tx2">
                    <a:lumMod val="75000"/>
                  </a:schemeClr>
                </a:solidFill>
              </a:rPr>
              <a:t>A</a:t>
            </a:r>
            <a:r>
              <a:rPr lang="en-US" sz="2400" dirty="0" smtClean="0">
                <a:solidFill>
                  <a:schemeClr val="tx2">
                    <a:lumMod val="75000"/>
                  </a:schemeClr>
                </a:solidFill>
              </a:rPr>
              <a:t>n </a:t>
            </a:r>
            <a:r>
              <a:rPr lang="en-US" sz="2400" dirty="0">
                <a:solidFill>
                  <a:schemeClr val="tx2">
                    <a:lumMod val="75000"/>
                  </a:schemeClr>
                </a:solidFill>
              </a:rPr>
              <a:t>answer of “yes” to any question 1 to 5 indicates a change in </a:t>
            </a:r>
            <a:r>
              <a:rPr lang="en-US" sz="2400" dirty="0" smtClean="0">
                <a:solidFill>
                  <a:schemeClr val="tx2">
                    <a:lumMod val="75000"/>
                  </a:schemeClr>
                </a:solidFill>
              </a:rPr>
              <a:t>status. If necessary, the last section will capture who will be informed of the change and the parts of the plan that will be updated. Details will be recorded in the contact note from this visit. </a:t>
            </a:r>
            <a:endParaRPr lang="en-US" sz="2400" dirty="0">
              <a:solidFill>
                <a:schemeClr val="tx2">
                  <a:lumMod val="75000"/>
                </a:schemeClr>
              </a:solidFill>
            </a:endParaRPr>
          </a:p>
        </p:txBody>
      </p:sp>
    </p:spTree>
    <p:custDataLst>
      <p:tags r:id="rId1"/>
    </p:custDataLst>
    <p:extLst>
      <p:ext uri="{BB962C8B-B14F-4D97-AF65-F5344CB8AC3E}">
        <p14:creationId xmlns:p14="http://schemas.microsoft.com/office/powerpoint/2010/main" val="353292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9" name="Title 1"/>
          <p:cNvSpPr>
            <a:spLocks noGrp="1"/>
          </p:cNvSpPr>
          <p:nvPr>
            <p:ph type="title"/>
          </p:nvPr>
        </p:nvSpPr>
        <p:spPr>
          <a:xfrm>
            <a:off x="601450" y="438887"/>
            <a:ext cx="9468380" cy="492443"/>
          </a:xfrm>
        </p:spPr>
        <p:txBody>
          <a:bodyPr/>
          <a:lstStyle/>
          <a:p>
            <a:r>
              <a:rPr lang="en-US" sz="3200" spc="-7" dirty="0">
                <a:solidFill>
                  <a:srgbClr val="002060"/>
                </a:solidFill>
              </a:rPr>
              <a:t>How to A</a:t>
            </a:r>
            <a:r>
              <a:rPr lang="en-US" sz="3200" spc="-7" dirty="0" smtClean="0">
                <a:solidFill>
                  <a:srgbClr val="002060"/>
                </a:solidFill>
              </a:rPr>
              <a:t>ssess</a:t>
            </a:r>
            <a:r>
              <a:rPr lang="en-US" sz="3200" spc="-7" dirty="0">
                <a:solidFill>
                  <a:srgbClr val="002060"/>
                </a:solidFill>
              </a:rPr>
              <a:t>: </a:t>
            </a:r>
            <a:r>
              <a:rPr lang="en-US" sz="3200" spc="-7" dirty="0" smtClean="0">
                <a:solidFill>
                  <a:srgbClr val="002060"/>
                </a:solidFill>
              </a:rPr>
              <a:t>Services </a:t>
            </a:r>
            <a:r>
              <a:rPr lang="en-US" sz="3200" spc="-7" dirty="0">
                <a:solidFill>
                  <a:srgbClr val="002060"/>
                </a:solidFill>
              </a:rPr>
              <a:t>I</a:t>
            </a:r>
            <a:r>
              <a:rPr lang="en-US" sz="3200" spc="-7" dirty="0" smtClean="0">
                <a:solidFill>
                  <a:srgbClr val="002060"/>
                </a:solidFill>
              </a:rPr>
              <a:t>mplemented Appropriately</a:t>
            </a:r>
            <a:endParaRPr lang="en-US" sz="3200" dirty="0"/>
          </a:p>
        </p:txBody>
      </p:sp>
      <p:sp>
        <p:nvSpPr>
          <p:cNvPr id="18" name="Text Placeholder 2"/>
          <p:cNvSpPr>
            <a:spLocks noGrp="1"/>
          </p:cNvSpPr>
          <p:nvPr>
            <p:ph type="body" idx="1"/>
          </p:nvPr>
        </p:nvSpPr>
        <p:spPr>
          <a:xfrm>
            <a:off x="601449" y="1297491"/>
            <a:ext cx="10972800" cy="377667"/>
          </a:xfrm>
        </p:spPr>
        <p:txBody>
          <a:bodyPr/>
          <a:lstStyle/>
          <a:p>
            <a:pPr algn="l">
              <a:lnSpc>
                <a:spcPct val="107000"/>
              </a:lnSpc>
              <a:spcAft>
                <a:spcPts val="800"/>
              </a:spcAft>
            </a:pPr>
            <a:r>
              <a:rPr lang="en-US" sz="2400" dirty="0"/>
              <a:t>7.  Does the person express satisfaction with services and the progress being made?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35</a:t>
            </a:fld>
            <a:endParaRPr lang="en-US" spc="-3" dirty="0"/>
          </a:p>
        </p:txBody>
      </p:sp>
      <p:sp>
        <p:nvSpPr>
          <p:cNvPr id="2" name="Rectangle 1"/>
          <p:cNvSpPr/>
          <p:nvPr/>
        </p:nvSpPr>
        <p:spPr>
          <a:xfrm>
            <a:off x="572018" y="1765239"/>
            <a:ext cx="10485650" cy="646331"/>
          </a:xfrm>
          <a:prstGeom prst="rect">
            <a:avLst/>
          </a:prstGeom>
        </p:spPr>
        <p:txBody>
          <a:bodyPr wrap="square">
            <a:spAutoFit/>
          </a:bodyPr>
          <a:lstStyle/>
          <a:p>
            <a:r>
              <a:rPr lang="en-US" dirty="0"/>
              <a:t>(e.g., pleased with all services, </a:t>
            </a:r>
            <a:r>
              <a:rPr lang="en-US" dirty="0" smtClean="0"/>
              <a:t>locating new services in a timely manner, developing </a:t>
            </a:r>
            <a:r>
              <a:rPr lang="en-US" dirty="0"/>
              <a:t>increased abilities, opportunities for inclusion, having more independence, etc.)</a:t>
            </a:r>
          </a:p>
        </p:txBody>
      </p:sp>
      <p:sp>
        <p:nvSpPr>
          <p:cNvPr id="4" name="Rectangle 3"/>
          <p:cNvSpPr/>
          <p:nvPr/>
        </p:nvSpPr>
        <p:spPr>
          <a:xfrm>
            <a:off x="529114" y="2789678"/>
            <a:ext cx="10515080" cy="830997"/>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rPr>
              <a:t>8. </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rPr>
              <a:t>Are the paid supporters knowledgeable about the person and understand their role in providing support?</a:t>
            </a:r>
            <a:endParaRPr lang="en-US" sz="2400" dirty="0"/>
          </a:p>
        </p:txBody>
      </p:sp>
      <p:sp>
        <p:nvSpPr>
          <p:cNvPr id="5" name="Rectangle 4"/>
          <p:cNvSpPr/>
          <p:nvPr/>
        </p:nvSpPr>
        <p:spPr>
          <a:xfrm>
            <a:off x="529114" y="3571387"/>
            <a:ext cx="10485651" cy="646331"/>
          </a:xfrm>
          <a:prstGeom prst="rect">
            <a:avLst/>
          </a:prstGeom>
        </p:spPr>
        <p:txBody>
          <a:bodyPr wrap="square">
            <a:spAutoFit/>
          </a:bodyPr>
          <a:lstStyle/>
          <a:p>
            <a:r>
              <a:rPr lang="en-US" dirty="0"/>
              <a:t>(e.g., do the DSPs know the individual’s needs and understand their role in providing support? Are meal plans followed to include special equipment, preparation, and preferences?)</a:t>
            </a:r>
          </a:p>
        </p:txBody>
      </p:sp>
      <p:sp>
        <p:nvSpPr>
          <p:cNvPr id="6" name="Rectangle 5"/>
          <p:cNvSpPr/>
          <p:nvPr/>
        </p:nvSpPr>
        <p:spPr>
          <a:xfrm>
            <a:off x="529114" y="4641993"/>
            <a:ext cx="10873165" cy="461665"/>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rPr>
              <a:t>9. Are behavioral services available and occurring as needed, and as authorized? </a:t>
            </a:r>
            <a:endParaRPr lang="en-US" sz="2400" dirty="0"/>
          </a:p>
        </p:txBody>
      </p:sp>
      <p:sp>
        <p:nvSpPr>
          <p:cNvPr id="7" name="Rectangle 6"/>
          <p:cNvSpPr/>
          <p:nvPr/>
        </p:nvSpPr>
        <p:spPr>
          <a:xfrm>
            <a:off x="572018" y="5103658"/>
            <a:ext cx="4266937" cy="369332"/>
          </a:xfrm>
          <a:prstGeom prst="rect">
            <a:avLst/>
          </a:prstGeom>
        </p:spPr>
        <p:txBody>
          <a:bodyPr wrap="square">
            <a:spAutoFit/>
          </a:bodyPr>
          <a:lstStyle/>
          <a:p>
            <a:r>
              <a:rPr lang="en-US" dirty="0"/>
              <a:t>(i.e., number of days and hours authorized)</a:t>
            </a:r>
          </a:p>
        </p:txBody>
      </p:sp>
    </p:spTree>
    <p:custDataLst>
      <p:tags r:id="rId1"/>
    </p:custDataLst>
    <p:extLst>
      <p:ext uri="{BB962C8B-B14F-4D97-AF65-F5344CB8AC3E}">
        <p14:creationId xmlns:p14="http://schemas.microsoft.com/office/powerpoint/2010/main" val="55727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3" name="Slide Number Placeholder 2"/>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36</a:t>
            </a:fld>
            <a:endParaRPr lang="en-US" spc="-3" dirty="0"/>
          </a:p>
        </p:txBody>
      </p:sp>
      <p:sp>
        <p:nvSpPr>
          <p:cNvPr id="17" name="Rectangle 16"/>
          <p:cNvSpPr/>
          <p:nvPr/>
        </p:nvSpPr>
        <p:spPr>
          <a:xfrm>
            <a:off x="514350" y="1324660"/>
            <a:ext cx="11144250" cy="461665"/>
          </a:xfrm>
          <a:prstGeom prst="rect">
            <a:avLst/>
          </a:prstGeom>
        </p:spPr>
        <p:txBody>
          <a:bodyPr wrap="square">
            <a:spAutoFit/>
          </a:bodyPr>
          <a:lstStyle/>
          <a:p>
            <a:r>
              <a:rPr lang="en-US" sz="2400" dirty="0"/>
              <a:t>9a. </a:t>
            </a:r>
            <a:r>
              <a:rPr lang="en-US" sz="2400" u="sng" dirty="0"/>
              <a:t>If no</a:t>
            </a:r>
            <a:r>
              <a:rPr lang="en-US" sz="2400" dirty="0"/>
              <a:t> to question 9 for behavioral services, confirm the following: </a:t>
            </a:r>
          </a:p>
        </p:txBody>
      </p:sp>
      <p:sp>
        <p:nvSpPr>
          <p:cNvPr id="20" name="Rectangle 19"/>
          <p:cNvSpPr/>
          <p:nvPr/>
        </p:nvSpPr>
        <p:spPr>
          <a:xfrm>
            <a:off x="828675" y="1786325"/>
            <a:ext cx="10420350" cy="1477328"/>
          </a:xfrm>
          <a:prstGeom prst="rect">
            <a:avLst/>
          </a:prstGeom>
        </p:spPr>
        <p:txBody>
          <a:bodyPr wrap="square">
            <a:spAutoFit/>
          </a:bodyPr>
          <a:lstStyle/>
          <a:p>
            <a:r>
              <a:rPr lang="en-US" dirty="0"/>
              <a:t>An onsite assessment was completed? </a:t>
            </a:r>
          </a:p>
          <a:p>
            <a:r>
              <a:rPr lang="en-US" dirty="0"/>
              <a:t>A behavioral plan designed to decrease negative behavioral and increase functional replacement behaviors? </a:t>
            </a:r>
          </a:p>
          <a:p>
            <a:r>
              <a:rPr lang="en-US" dirty="0"/>
              <a:t>Caregivers are trained to implement the behavior plan? </a:t>
            </a:r>
          </a:p>
          <a:p>
            <a:r>
              <a:rPr lang="en-US" dirty="0"/>
              <a:t>Presence of data collection/reviews to improve supports? </a:t>
            </a:r>
          </a:p>
          <a:p>
            <a:r>
              <a:rPr lang="en-US" dirty="0"/>
              <a:t>Changes were made to the behavioral plan as needed? </a:t>
            </a:r>
          </a:p>
        </p:txBody>
      </p:sp>
      <p:sp>
        <p:nvSpPr>
          <p:cNvPr id="21" name="TextBox 20"/>
          <p:cNvSpPr txBox="1"/>
          <p:nvPr/>
        </p:nvSpPr>
        <p:spPr>
          <a:xfrm>
            <a:off x="1303506" y="3640878"/>
            <a:ext cx="9737387" cy="230832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smtClean="0"/>
              <a:t>Question 9a is only answered if the answer to question 9 is “no.” Consider each question. Discuss with the provider and review documentation as needed to determine the answers to these questions. If any answer is no, determine the actions needed such as communicating with the provider, seeking additional documentation, or offering alternate options to the person/Substitute Decision-Maker. </a:t>
            </a:r>
            <a:endParaRPr lang="en-US" sz="2400" dirty="0"/>
          </a:p>
        </p:txBody>
      </p:sp>
      <p:sp>
        <p:nvSpPr>
          <p:cNvPr id="23" name="Title 1"/>
          <p:cNvSpPr>
            <a:spLocks noGrp="1"/>
          </p:cNvSpPr>
          <p:nvPr>
            <p:ph type="title"/>
          </p:nvPr>
        </p:nvSpPr>
        <p:spPr>
          <a:xfrm>
            <a:off x="601450" y="438887"/>
            <a:ext cx="9468380" cy="492443"/>
          </a:xfrm>
        </p:spPr>
        <p:txBody>
          <a:bodyPr/>
          <a:lstStyle/>
          <a:p>
            <a:r>
              <a:rPr lang="en-US" sz="3200" spc="-7" dirty="0">
                <a:solidFill>
                  <a:srgbClr val="002060"/>
                </a:solidFill>
              </a:rPr>
              <a:t>How to A</a:t>
            </a:r>
            <a:r>
              <a:rPr lang="en-US" sz="3200" spc="-7" dirty="0" smtClean="0">
                <a:solidFill>
                  <a:srgbClr val="002060"/>
                </a:solidFill>
              </a:rPr>
              <a:t>ssess</a:t>
            </a:r>
            <a:r>
              <a:rPr lang="en-US" sz="3200" spc="-7" dirty="0">
                <a:solidFill>
                  <a:srgbClr val="002060"/>
                </a:solidFill>
              </a:rPr>
              <a:t>: </a:t>
            </a:r>
            <a:r>
              <a:rPr lang="en-US" sz="3200" spc="-7" dirty="0" smtClean="0">
                <a:solidFill>
                  <a:srgbClr val="002060"/>
                </a:solidFill>
              </a:rPr>
              <a:t>Services </a:t>
            </a:r>
            <a:r>
              <a:rPr lang="en-US" sz="3200" spc="-7" dirty="0">
                <a:solidFill>
                  <a:srgbClr val="002060"/>
                </a:solidFill>
              </a:rPr>
              <a:t>I</a:t>
            </a:r>
            <a:r>
              <a:rPr lang="en-US" sz="3200" spc="-7" dirty="0" smtClean="0">
                <a:solidFill>
                  <a:srgbClr val="002060"/>
                </a:solidFill>
              </a:rPr>
              <a:t>mplemented Appropriately</a:t>
            </a:r>
            <a:endParaRPr lang="en-US" sz="3200" dirty="0"/>
          </a:p>
        </p:txBody>
      </p:sp>
    </p:spTree>
    <p:custDataLst>
      <p:tags r:id="rId1"/>
    </p:custDataLst>
    <p:extLst>
      <p:ext uri="{BB962C8B-B14F-4D97-AF65-F5344CB8AC3E}">
        <p14:creationId xmlns:p14="http://schemas.microsoft.com/office/powerpoint/2010/main" val="12397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8" name="Text Placeholder 2"/>
          <p:cNvSpPr>
            <a:spLocks noGrp="1"/>
          </p:cNvSpPr>
          <p:nvPr>
            <p:ph type="body" idx="1"/>
          </p:nvPr>
        </p:nvSpPr>
        <p:spPr>
          <a:xfrm>
            <a:off x="601449" y="1297491"/>
            <a:ext cx="10972800" cy="377667"/>
          </a:xfrm>
        </p:spPr>
        <p:txBody>
          <a:bodyPr/>
          <a:lstStyle/>
          <a:p>
            <a:pPr algn="l">
              <a:lnSpc>
                <a:spcPct val="107000"/>
              </a:lnSpc>
              <a:spcAft>
                <a:spcPts val="800"/>
              </a:spcAft>
            </a:pPr>
            <a:r>
              <a:rPr lang="en-US" sz="2400" dirty="0"/>
              <a:t>10. Are nursing services available and occurring as needed, and as authorized?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37</a:t>
            </a:fld>
            <a:endParaRPr lang="en-US" spc="-3" dirty="0"/>
          </a:p>
        </p:txBody>
      </p:sp>
      <p:sp>
        <p:nvSpPr>
          <p:cNvPr id="8" name="Rectangle 7"/>
          <p:cNvSpPr/>
          <p:nvPr/>
        </p:nvSpPr>
        <p:spPr>
          <a:xfrm>
            <a:off x="795896" y="1675158"/>
            <a:ext cx="4237507" cy="369332"/>
          </a:xfrm>
          <a:prstGeom prst="rect">
            <a:avLst/>
          </a:prstGeom>
        </p:spPr>
        <p:txBody>
          <a:bodyPr wrap="none">
            <a:spAutoFit/>
          </a:bodyPr>
          <a:lstStyle/>
          <a:p>
            <a:r>
              <a:rPr lang="en-US" dirty="0">
                <a:solidFill>
                  <a:schemeClr val="tx2">
                    <a:lumMod val="75000"/>
                  </a:schemeClr>
                </a:solidFill>
              </a:rPr>
              <a:t>(i.e., number of days and hours authorized)</a:t>
            </a:r>
          </a:p>
        </p:txBody>
      </p:sp>
      <p:sp>
        <p:nvSpPr>
          <p:cNvPr id="17" name="Rectangle 16"/>
          <p:cNvSpPr/>
          <p:nvPr/>
        </p:nvSpPr>
        <p:spPr>
          <a:xfrm>
            <a:off x="533399" y="2167412"/>
            <a:ext cx="11057603" cy="461665"/>
          </a:xfrm>
          <a:prstGeom prst="rect">
            <a:avLst/>
          </a:prstGeom>
        </p:spPr>
        <p:txBody>
          <a:bodyPr wrap="square">
            <a:spAutoFit/>
          </a:bodyPr>
          <a:lstStyle/>
          <a:p>
            <a:r>
              <a:rPr lang="en-US" sz="2400" dirty="0" smtClean="0"/>
              <a:t>10a</a:t>
            </a:r>
            <a:r>
              <a:rPr lang="en-US" sz="2400" dirty="0"/>
              <a:t>. </a:t>
            </a:r>
            <a:r>
              <a:rPr lang="en-US" sz="2400" u="sng" dirty="0"/>
              <a:t>If no</a:t>
            </a:r>
            <a:r>
              <a:rPr lang="en-US" sz="2400" dirty="0"/>
              <a:t> to question </a:t>
            </a:r>
            <a:r>
              <a:rPr lang="en-US" sz="2400" dirty="0" smtClean="0"/>
              <a:t>10 </a:t>
            </a:r>
            <a:r>
              <a:rPr lang="en-US" sz="2400" dirty="0"/>
              <a:t>for </a:t>
            </a:r>
            <a:r>
              <a:rPr lang="en-US" sz="2400" dirty="0" smtClean="0"/>
              <a:t>nursing </a:t>
            </a:r>
            <a:r>
              <a:rPr lang="en-US" sz="2400" dirty="0"/>
              <a:t>services, confirm the following: </a:t>
            </a:r>
          </a:p>
        </p:txBody>
      </p:sp>
      <p:sp>
        <p:nvSpPr>
          <p:cNvPr id="11" name="Rectangle 10"/>
          <p:cNvSpPr/>
          <p:nvPr/>
        </p:nvSpPr>
        <p:spPr>
          <a:xfrm>
            <a:off x="804229" y="2624747"/>
            <a:ext cx="6096000" cy="923330"/>
          </a:xfrm>
          <a:prstGeom prst="rect">
            <a:avLst/>
          </a:prstGeom>
        </p:spPr>
        <p:txBody>
          <a:bodyPr>
            <a:spAutoFit/>
          </a:bodyPr>
          <a:lstStyle/>
          <a:p>
            <a:r>
              <a:rPr lang="en-US" dirty="0"/>
              <a:t>Services were provided consistently for past 90 days? </a:t>
            </a:r>
          </a:p>
          <a:p>
            <a:r>
              <a:rPr lang="en-US" dirty="0"/>
              <a:t>The hours provided are sufficient to ensure health and safety? </a:t>
            </a:r>
          </a:p>
          <a:p>
            <a:r>
              <a:rPr lang="en-US" dirty="0"/>
              <a:t>The services provided meet the person’s identified needs? </a:t>
            </a:r>
          </a:p>
        </p:txBody>
      </p:sp>
      <p:sp>
        <p:nvSpPr>
          <p:cNvPr id="20" name="TextBox 19"/>
          <p:cNvSpPr txBox="1"/>
          <p:nvPr/>
        </p:nvSpPr>
        <p:spPr>
          <a:xfrm>
            <a:off x="656304" y="3898053"/>
            <a:ext cx="10725150"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smtClean="0"/>
              <a:t>Question 10a is only answered if the answer to question 10 is “no.” Consider each question. Discuss with the provider and review documentation as needed to determine the answers to these questions. If any answer is no, determine the actions needed such as communicating with the provider, seeking additional documentation, or offering alternate options to the person/Substitute Decision-Maker. </a:t>
            </a:r>
            <a:endParaRPr lang="en-US" sz="2400" dirty="0"/>
          </a:p>
        </p:txBody>
      </p:sp>
      <p:sp>
        <p:nvSpPr>
          <p:cNvPr id="21" name="Title 1"/>
          <p:cNvSpPr>
            <a:spLocks noGrp="1"/>
          </p:cNvSpPr>
          <p:nvPr>
            <p:ph type="title"/>
          </p:nvPr>
        </p:nvSpPr>
        <p:spPr>
          <a:xfrm>
            <a:off x="601450" y="438887"/>
            <a:ext cx="9468380" cy="492443"/>
          </a:xfrm>
        </p:spPr>
        <p:txBody>
          <a:bodyPr/>
          <a:lstStyle/>
          <a:p>
            <a:r>
              <a:rPr lang="en-US" sz="3200" spc="-7" dirty="0">
                <a:solidFill>
                  <a:srgbClr val="002060"/>
                </a:solidFill>
              </a:rPr>
              <a:t>How to A</a:t>
            </a:r>
            <a:r>
              <a:rPr lang="en-US" sz="3200" spc="-7" dirty="0" smtClean="0">
                <a:solidFill>
                  <a:srgbClr val="002060"/>
                </a:solidFill>
              </a:rPr>
              <a:t>ssess</a:t>
            </a:r>
            <a:r>
              <a:rPr lang="en-US" sz="3200" spc="-7" dirty="0">
                <a:solidFill>
                  <a:srgbClr val="002060"/>
                </a:solidFill>
              </a:rPr>
              <a:t>: </a:t>
            </a:r>
            <a:r>
              <a:rPr lang="en-US" sz="3200" spc="-7" dirty="0" smtClean="0">
                <a:solidFill>
                  <a:srgbClr val="002060"/>
                </a:solidFill>
              </a:rPr>
              <a:t>Services </a:t>
            </a:r>
            <a:r>
              <a:rPr lang="en-US" sz="3200" spc="-7" dirty="0">
                <a:solidFill>
                  <a:srgbClr val="002060"/>
                </a:solidFill>
              </a:rPr>
              <a:t>I</a:t>
            </a:r>
            <a:r>
              <a:rPr lang="en-US" sz="3200" spc="-7" dirty="0" smtClean="0">
                <a:solidFill>
                  <a:srgbClr val="002060"/>
                </a:solidFill>
              </a:rPr>
              <a:t>mplemented Appropriately</a:t>
            </a:r>
            <a:endParaRPr lang="en-US" sz="3200" dirty="0"/>
          </a:p>
        </p:txBody>
      </p:sp>
    </p:spTree>
    <p:custDataLst>
      <p:tags r:id="rId1"/>
    </p:custDataLst>
    <p:extLst>
      <p:ext uri="{BB962C8B-B14F-4D97-AF65-F5344CB8AC3E}">
        <p14:creationId xmlns:p14="http://schemas.microsoft.com/office/powerpoint/2010/main" val="289872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8" name="Text Placeholder 2"/>
          <p:cNvSpPr>
            <a:spLocks noGrp="1"/>
          </p:cNvSpPr>
          <p:nvPr>
            <p:ph type="body" idx="1"/>
          </p:nvPr>
        </p:nvSpPr>
        <p:spPr>
          <a:xfrm>
            <a:off x="601450" y="1370159"/>
            <a:ext cx="10972800" cy="772840"/>
          </a:xfrm>
        </p:spPr>
        <p:txBody>
          <a:bodyPr/>
          <a:lstStyle/>
          <a:p>
            <a:pPr algn="l">
              <a:lnSpc>
                <a:spcPct val="107000"/>
              </a:lnSpc>
              <a:spcAft>
                <a:spcPts val="800"/>
              </a:spcAft>
            </a:pPr>
            <a:r>
              <a:rPr lang="en-US" sz="2400" dirty="0"/>
              <a:t>11.  Has the service being provided during this visit been occurring as needed, and as authorized?</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38</a:t>
            </a:fld>
            <a:endParaRPr lang="en-US" spc="-3" dirty="0"/>
          </a:p>
        </p:txBody>
      </p:sp>
      <p:sp>
        <p:nvSpPr>
          <p:cNvPr id="8" name="Rectangle 7"/>
          <p:cNvSpPr/>
          <p:nvPr/>
        </p:nvSpPr>
        <p:spPr>
          <a:xfrm>
            <a:off x="511677" y="2209062"/>
            <a:ext cx="10523751" cy="369332"/>
          </a:xfrm>
          <a:prstGeom prst="rect">
            <a:avLst/>
          </a:prstGeom>
        </p:spPr>
        <p:txBody>
          <a:bodyPr wrap="square">
            <a:spAutoFit/>
          </a:bodyPr>
          <a:lstStyle/>
          <a:p>
            <a:r>
              <a:rPr lang="en-US" dirty="0">
                <a:solidFill>
                  <a:schemeClr val="tx2">
                    <a:lumMod val="75000"/>
                  </a:schemeClr>
                </a:solidFill>
              </a:rPr>
              <a:t>(i.e., number of days and hours authorized</a:t>
            </a:r>
            <a:r>
              <a:rPr lang="en-US" dirty="0" smtClean="0">
                <a:solidFill>
                  <a:schemeClr val="tx2">
                    <a:lumMod val="75000"/>
                  </a:schemeClr>
                </a:solidFill>
              </a:rPr>
              <a:t>); N/A </a:t>
            </a:r>
            <a:r>
              <a:rPr lang="en-US" dirty="0">
                <a:solidFill>
                  <a:schemeClr val="tx2">
                    <a:lumMod val="75000"/>
                  </a:schemeClr>
                </a:solidFill>
              </a:rPr>
              <a:t>only utilized if not receiving a service at the time of the visit. </a:t>
            </a:r>
          </a:p>
        </p:txBody>
      </p:sp>
      <p:sp>
        <p:nvSpPr>
          <p:cNvPr id="11" name="Rectangle 10"/>
          <p:cNvSpPr/>
          <p:nvPr/>
        </p:nvSpPr>
        <p:spPr>
          <a:xfrm>
            <a:off x="520165" y="2859942"/>
            <a:ext cx="11031931" cy="461665"/>
          </a:xfrm>
          <a:prstGeom prst="rect">
            <a:avLst/>
          </a:prstGeom>
        </p:spPr>
        <p:txBody>
          <a:bodyPr wrap="none">
            <a:spAutoFit/>
          </a:bodyPr>
          <a:lstStyle/>
          <a:p>
            <a:r>
              <a:rPr lang="en-US" sz="2400" dirty="0" smtClean="0">
                <a:latin typeface="Calibri" panose="020F0502020204030204" pitchFamily="34" charset="0"/>
                <a:ea typeface="Calibri" panose="020F0502020204030204" pitchFamily="34" charset="0"/>
                <a:cs typeface="Times New Roman" panose="02020603050405020304" pitchFamily="18" charset="0"/>
              </a:rPr>
              <a:t>12</a:t>
            </a:r>
            <a:r>
              <a:rPr lang="en-US" sz="2400" dirty="0">
                <a:latin typeface="Calibri" panose="020F0502020204030204" pitchFamily="34" charset="0"/>
                <a:ea typeface="Calibri" panose="020F0502020204030204" pitchFamily="34" charset="0"/>
                <a:cs typeface="Times New Roman" panose="02020603050405020304" pitchFamily="18" charset="0"/>
              </a:rPr>
              <a:t>. Does the service being provided during this visit include skill-building if required? </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endParaRPr lang="en-US" sz="2400" dirty="0"/>
          </a:p>
        </p:txBody>
      </p:sp>
      <p:sp>
        <p:nvSpPr>
          <p:cNvPr id="12" name="Rectangle 11"/>
          <p:cNvSpPr/>
          <p:nvPr/>
        </p:nvSpPr>
        <p:spPr>
          <a:xfrm>
            <a:off x="511677" y="3321410"/>
            <a:ext cx="10842121" cy="646331"/>
          </a:xfrm>
          <a:prstGeom prst="rect">
            <a:avLst/>
          </a:prstGeom>
        </p:spPr>
        <p:txBody>
          <a:bodyPr wrap="square">
            <a:spAutoFit/>
          </a:bodyPr>
          <a:lstStyle/>
          <a:p>
            <a:r>
              <a:rPr lang="en-US"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(e.g., progress is occurring as expected, data is collected and reviewed by the provider; this is a required element in certain services to focus on increasing independence based on the ISP)</a:t>
            </a:r>
            <a:endParaRPr lang="en-US" dirty="0">
              <a:solidFill>
                <a:schemeClr val="tx2">
                  <a:lumMod val="75000"/>
                </a:schemeClr>
              </a:solidFill>
            </a:endParaRPr>
          </a:p>
        </p:txBody>
      </p:sp>
      <p:sp>
        <p:nvSpPr>
          <p:cNvPr id="17" name="Rectangle 16"/>
          <p:cNvSpPr/>
          <p:nvPr/>
        </p:nvSpPr>
        <p:spPr>
          <a:xfrm>
            <a:off x="520165" y="4316264"/>
            <a:ext cx="10946897" cy="461665"/>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13. Does community involvement occur as described in the ISP? </a:t>
            </a:r>
            <a:endParaRPr lang="en-US" sz="2400" dirty="0"/>
          </a:p>
        </p:txBody>
      </p:sp>
      <p:sp>
        <p:nvSpPr>
          <p:cNvPr id="20" name="Rectangle 19"/>
          <p:cNvSpPr/>
          <p:nvPr/>
        </p:nvSpPr>
        <p:spPr>
          <a:xfrm>
            <a:off x="520165" y="4828645"/>
            <a:ext cx="10946897" cy="923330"/>
          </a:xfrm>
          <a:prstGeom prst="rect">
            <a:avLst/>
          </a:prstGeom>
        </p:spPr>
        <p:txBody>
          <a:bodyPr wrap="square">
            <a:spAutoFit/>
          </a:bodyPr>
          <a:lstStyle/>
          <a:p>
            <a:r>
              <a:rPr lang="en-US" dirty="0">
                <a:solidFill>
                  <a:schemeClr val="tx2">
                    <a:lumMod val="75000"/>
                  </a:schemeClr>
                </a:solidFill>
              </a:rPr>
              <a:t>(e.g., person has natural supports, do individual activity schedules and reports confirm going out to places they choose and like as indicated in the ISP, has access to reliable transportation, any modifications are supported as documented in the plan)</a:t>
            </a:r>
          </a:p>
        </p:txBody>
      </p:sp>
      <p:sp>
        <p:nvSpPr>
          <p:cNvPr id="22" name="Title 1"/>
          <p:cNvSpPr>
            <a:spLocks noGrp="1"/>
          </p:cNvSpPr>
          <p:nvPr>
            <p:ph type="title"/>
          </p:nvPr>
        </p:nvSpPr>
        <p:spPr>
          <a:xfrm>
            <a:off x="601450" y="438887"/>
            <a:ext cx="9468380" cy="492443"/>
          </a:xfrm>
        </p:spPr>
        <p:txBody>
          <a:bodyPr/>
          <a:lstStyle/>
          <a:p>
            <a:r>
              <a:rPr lang="en-US" sz="3200" spc="-7" dirty="0">
                <a:solidFill>
                  <a:srgbClr val="002060"/>
                </a:solidFill>
              </a:rPr>
              <a:t>How to A</a:t>
            </a:r>
            <a:r>
              <a:rPr lang="en-US" sz="3200" spc="-7" dirty="0" smtClean="0">
                <a:solidFill>
                  <a:srgbClr val="002060"/>
                </a:solidFill>
              </a:rPr>
              <a:t>ssess</a:t>
            </a:r>
            <a:r>
              <a:rPr lang="en-US" sz="3200" spc="-7" dirty="0">
                <a:solidFill>
                  <a:srgbClr val="002060"/>
                </a:solidFill>
              </a:rPr>
              <a:t>: </a:t>
            </a:r>
            <a:r>
              <a:rPr lang="en-US" sz="3200" spc="-7" dirty="0" smtClean="0">
                <a:solidFill>
                  <a:srgbClr val="002060"/>
                </a:solidFill>
              </a:rPr>
              <a:t>Services </a:t>
            </a:r>
            <a:r>
              <a:rPr lang="en-US" sz="3200" spc="-7" dirty="0">
                <a:solidFill>
                  <a:srgbClr val="002060"/>
                </a:solidFill>
              </a:rPr>
              <a:t>I</a:t>
            </a:r>
            <a:r>
              <a:rPr lang="en-US" sz="3200" spc="-7" dirty="0" smtClean="0">
                <a:solidFill>
                  <a:srgbClr val="002060"/>
                </a:solidFill>
              </a:rPr>
              <a:t>mplemented Appropriately</a:t>
            </a:r>
            <a:endParaRPr lang="en-US" sz="3200" dirty="0"/>
          </a:p>
        </p:txBody>
      </p:sp>
    </p:spTree>
    <p:custDataLst>
      <p:tags r:id="rId1"/>
    </p:custDataLst>
    <p:extLst>
      <p:ext uri="{BB962C8B-B14F-4D97-AF65-F5344CB8AC3E}">
        <p14:creationId xmlns:p14="http://schemas.microsoft.com/office/powerpoint/2010/main" val="130316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3" name="Slide Number Placeholder 2"/>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39</a:t>
            </a:fld>
            <a:endParaRPr lang="en-US" spc="-3" dirty="0"/>
          </a:p>
        </p:txBody>
      </p:sp>
      <p:sp>
        <p:nvSpPr>
          <p:cNvPr id="4" name="Rectangle 3"/>
          <p:cNvSpPr/>
          <p:nvPr/>
        </p:nvSpPr>
        <p:spPr>
          <a:xfrm>
            <a:off x="525250" y="1695848"/>
            <a:ext cx="5783058" cy="461665"/>
          </a:xfrm>
          <a:prstGeom prst="rect">
            <a:avLst/>
          </a:prstGeom>
        </p:spPr>
        <p:txBody>
          <a:bodyPr wrap="none">
            <a:spAutoFit/>
          </a:bodyPr>
          <a:lstStyle/>
          <a:p>
            <a:r>
              <a:rPr lang="en-US" sz="2400" dirty="0"/>
              <a:t>14. Are services implemented appropriately?</a:t>
            </a:r>
          </a:p>
        </p:txBody>
      </p:sp>
      <p:sp>
        <p:nvSpPr>
          <p:cNvPr id="5" name="Rectangle 4"/>
          <p:cNvSpPr/>
          <p:nvPr/>
        </p:nvSpPr>
        <p:spPr>
          <a:xfrm>
            <a:off x="2053591" y="2620590"/>
            <a:ext cx="8058149" cy="2308324"/>
          </a:xfrm>
          <a:prstGeom prst="rect">
            <a:avLst/>
          </a:prstGeom>
        </p:spPr>
        <p:txBody>
          <a:bodyPr wrap="square">
            <a:spAutoFit/>
          </a:bodyPr>
          <a:lstStyle/>
          <a:p>
            <a:r>
              <a:rPr lang="en-US" sz="2400" dirty="0">
                <a:solidFill>
                  <a:schemeClr val="tx2">
                    <a:lumMod val="75000"/>
                  </a:schemeClr>
                </a:solidFill>
              </a:rPr>
              <a:t>This question is the determination of </a:t>
            </a:r>
            <a:r>
              <a:rPr lang="en-US" sz="2400" dirty="0" smtClean="0">
                <a:solidFill>
                  <a:schemeClr val="tx2">
                    <a:lumMod val="75000"/>
                  </a:schemeClr>
                </a:solidFill>
              </a:rPr>
              <a:t>“services implemented appropriately.” </a:t>
            </a:r>
            <a:r>
              <a:rPr lang="en-US" sz="2400" dirty="0">
                <a:solidFill>
                  <a:schemeClr val="tx2">
                    <a:lumMod val="75000"/>
                  </a:schemeClr>
                </a:solidFill>
              </a:rPr>
              <a:t>An answer of </a:t>
            </a:r>
            <a:r>
              <a:rPr lang="en-US" sz="2400" dirty="0" smtClean="0">
                <a:solidFill>
                  <a:schemeClr val="tx2">
                    <a:lumMod val="75000"/>
                  </a:schemeClr>
                </a:solidFill>
              </a:rPr>
              <a:t>“no” </a:t>
            </a:r>
            <a:r>
              <a:rPr lang="en-US" sz="2400" dirty="0">
                <a:solidFill>
                  <a:schemeClr val="tx2">
                    <a:lumMod val="75000"/>
                  </a:schemeClr>
                </a:solidFill>
              </a:rPr>
              <a:t>to any question </a:t>
            </a:r>
            <a:r>
              <a:rPr lang="en-US" sz="2400" dirty="0" smtClean="0">
                <a:solidFill>
                  <a:schemeClr val="tx2">
                    <a:lumMod val="75000"/>
                  </a:schemeClr>
                </a:solidFill>
              </a:rPr>
              <a:t>7 </a:t>
            </a:r>
            <a:r>
              <a:rPr lang="en-US" sz="2400" dirty="0">
                <a:solidFill>
                  <a:schemeClr val="tx2">
                    <a:lumMod val="75000"/>
                  </a:schemeClr>
                </a:solidFill>
              </a:rPr>
              <a:t>to </a:t>
            </a:r>
            <a:r>
              <a:rPr lang="en-US" sz="2400" dirty="0" smtClean="0">
                <a:solidFill>
                  <a:schemeClr val="tx2">
                    <a:lumMod val="75000"/>
                  </a:schemeClr>
                </a:solidFill>
              </a:rPr>
              <a:t>13 </a:t>
            </a:r>
            <a:r>
              <a:rPr lang="en-US" sz="2400" dirty="0">
                <a:solidFill>
                  <a:schemeClr val="tx2">
                    <a:lumMod val="75000"/>
                  </a:schemeClr>
                </a:solidFill>
              </a:rPr>
              <a:t>indicates </a:t>
            </a:r>
            <a:r>
              <a:rPr lang="en-US" sz="2400" dirty="0" smtClean="0">
                <a:solidFill>
                  <a:schemeClr val="tx2">
                    <a:lumMod val="75000"/>
                  </a:schemeClr>
                </a:solidFill>
              </a:rPr>
              <a:t>that services are not implemented appropriately. </a:t>
            </a:r>
            <a:r>
              <a:rPr lang="en-US" sz="2400" dirty="0">
                <a:solidFill>
                  <a:schemeClr val="tx2">
                    <a:lumMod val="75000"/>
                  </a:schemeClr>
                </a:solidFill>
              </a:rPr>
              <a:t>If necessary, the last section will capture who will be informed of the change and the parts of the plan that will be updated. Details will be recorded in the contact note from this visit. </a:t>
            </a:r>
          </a:p>
        </p:txBody>
      </p:sp>
      <p:sp>
        <p:nvSpPr>
          <p:cNvPr id="21" name="Title 1"/>
          <p:cNvSpPr>
            <a:spLocks noGrp="1"/>
          </p:cNvSpPr>
          <p:nvPr>
            <p:ph type="title"/>
          </p:nvPr>
        </p:nvSpPr>
        <p:spPr>
          <a:xfrm>
            <a:off x="601450" y="438887"/>
            <a:ext cx="9468380" cy="492443"/>
          </a:xfrm>
        </p:spPr>
        <p:txBody>
          <a:bodyPr/>
          <a:lstStyle/>
          <a:p>
            <a:r>
              <a:rPr lang="en-US" sz="3200" spc="-7" dirty="0">
                <a:solidFill>
                  <a:srgbClr val="002060"/>
                </a:solidFill>
              </a:rPr>
              <a:t>How to A</a:t>
            </a:r>
            <a:r>
              <a:rPr lang="en-US" sz="3200" spc="-7" dirty="0" smtClean="0">
                <a:solidFill>
                  <a:srgbClr val="002060"/>
                </a:solidFill>
              </a:rPr>
              <a:t>ssess</a:t>
            </a:r>
            <a:r>
              <a:rPr lang="en-US" sz="3200" spc="-7" dirty="0">
                <a:solidFill>
                  <a:srgbClr val="002060"/>
                </a:solidFill>
              </a:rPr>
              <a:t>: </a:t>
            </a:r>
            <a:r>
              <a:rPr lang="en-US" sz="3200" spc="-7" dirty="0" smtClean="0">
                <a:solidFill>
                  <a:srgbClr val="002060"/>
                </a:solidFill>
              </a:rPr>
              <a:t>Services </a:t>
            </a:r>
            <a:r>
              <a:rPr lang="en-US" sz="3200" spc="-7" dirty="0">
                <a:solidFill>
                  <a:srgbClr val="002060"/>
                </a:solidFill>
              </a:rPr>
              <a:t>I</a:t>
            </a:r>
            <a:r>
              <a:rPr lang="en-US" sz="3200" spc="-7" dirty="0" smtClean="0">
                <a:solidFill>
                  <a:srgbClr val="002060"/>
                </a:solidFill>
              </a:rPr>
              <a:t>mplemented Appropriately</a:t>
            </a:r>
            <a:endParaRPr lang="en-US" sz="3200" dirty="0"/>
          </a:p>
        </p:txBody>
      </p:sp>
    </p:spTree>
    <p:custDataLst>
      <p:tags r:id="rId1"/>
    </p:custDataLst>
    <p:extLst>
      <p:ext uri="{BB962C8B-B14F-4D97-AF65-F5344CB8AC3E}">
        <p14:creationId xmlns:p14="http://schemas.microsoft.com/office/powerpoint/2010/main" val="68218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4924944" y="2745281"/>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9" name="object 9"/>
          <p:cNvSpPr/>
          <p:nvPr/>
        </p:nvSpPr>
        <p:spPr>
          <a:xfrm>
            <a:off x="4924944" y="2745281"/>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2" name="object 12"/>
          <p:cNvSpPr/>
          <p:nvPr/>
        </p:nvSpPr>
        <p:spPr>
          <a:xfrm>
            <a:off x="7266016" y="2745282"/>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1860" y="2749438"/>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745281"/>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745281"/>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640064" y="384023"/>
            <a:ext cx="5867995" cy="566630"/>
          </a:xfrm>
        </p:spPr>
        <p:txBody>
          <a:bodyPr/>
          <a:lstStyle/>
          <a:p>
            <a:r>
              <a:rPr lang="en-US" spc="31" dirty="0">
                <a:solidFill>
                  <a:schemeClr val="accent3">
                    <a:lumMod val="75000"/>
                  </a:schemeClr>
                </a:solidFill>
                <a:cs typeface="Bookman Old Style"/>
              </a:rPr>
              <a:t>Objectives</a:t>
            </a:r>
            <a:endParaRPr lang="en-US" dirty="0">
              <a:solidFill>
                <a:schemeClr val="accent3">
                  <a:lumMod val="75000"/>
                </a:schemeClr>
              </a:solidFill>
            </a:endParaRPr>
          </a:p>
        </p:txBody>
      </p:sp>
      <p:sp>
        <p:nvSpPr>
          <p:cNvPr id="3" name="Text Placeholder 2"/>
          <p:cNvSpPr>
            <a:spLocks noGrp="1"/>
          </p:cNvSpPr>
          <p:nvPr>
            <p:ph type="body" idx="1"/>
          </p:nvPr>
        </p:nvSpPr>
        <p:spPr>
          <a:xfrm>
            <a:off x="1" y="1243583"/>
            <a:ext cx="11603182" cy="7155805"/>
          </a:xfrm>
        </p:spPr>
        <p:txBody>
          <a:bodyPr wrap="square" lIns="0" tIns="0" rIns="0" bIns="0" anchor="t">
            <a:spAutoFit/>
          </a:bodyPr>
          <a:lstStyle/>
          <a:p>
            <a:pPr marL="1007891">
              <a:lnSpc>
                <a:spcPct val="150000"/>
              </a:lnSpc>
            </a:pPr>
            <a:r>
              <a:rPr lang="en-US" sz="2800" b="1" spc="-3" dirty="0">
                <a:cs typeface="Arial"/>
              </a:rPr>
              <a:t>By </a:t>
            </a:r>
            <a:r>
              <a:rPr lang="en-US" sz="2800" b="1" dirty="0">
                <a:cs typeface="Arial"/>
              </a:rPr>
              <a:t>the </a:t>
            </a:r>
            <a:r>
              <a:rPr lang="en-US" sz="2800" b="1" spc="-3" dirty="0">
                <a:cs typeface="Arial"/>
              </a:rPr>
              <a:t>end of this training, </a:t>
            </a:r>
            <a:r>
              <a:rPr lang="en-US" sz="2800" b="1" spc="-7" dirty="0">
                <a:cs typeface="Arial"/>
              </a:rPr>
              <a:t>you will </a:t>
            </a:r>
            <a:r>
              <a:rPr lang="en-US" sz="2800" b="1" dirty="0">
                <a:cs typeface="Arial"/>
              </a:rPr>
              <a:t>be </a:t>
            </a:r>
            <a:r>
              <a:rPr lang="en-US" sz="2800" b="1" spc="-3" dirty="0">
                <a:cs typeface="Arial"/>
              </a:rPr>
              <a:t>able</a:t>
            </a:r>
            <a:r>
              <a:rPr lang="en-US" sz="2800" b="1" spc="10" dirty="0">
                <a:cs typeface="Arial"/>
              </a:rPr>
              <a:t> </a:t>
            </a:r>
            <a:r>
              <a:rPr lang="en-US" sz="2800" b="1" spc="-3" dirty="0">
                <a:cs typeface="Arial"/>
              </a:rPr>
              <a:t>to identify:</a:t>
            </a:r>
            <a:endParaRPr lang="en-US" sz="2800" b="1" dirty="0">
              <a:cs typeface="Arial"/>
            </a:endParaRPr>
          </a:p>
          <a:p>
            <a:pPr marL="1397107" marR="0" lvl="0" indent="-389649" algn="l" defTabSz="914400" rtl="0" eaLnBrk="1" fontAlgn="auto" latinLnBrk="0" hangingPunct="1">
              <a:lnSpc>
                <a:spcPct val="150000"/>
              </a:lnSpc>
              <a:spcBef>
                <a:spcPts val="355"/>
              </a:spcBef>
              <a:spcAft>
                <a:spcPts val="0"/>
              </a:spcAft>
              <a:buClrTx/>
              <a:buSzTx/>
              <a:buFont typeface="Arial" panose="020B0604020202020204" pitchFamily="34" charset="0"/>
              <a:buChar char="•"/>
              <a:tabLst>
                <a:tab pos="1095779" algn="l"/>
              </a:tabLst>
              <a:defRPr/>
            </a:pPr>
            <a:r>
              <a:rPr lang="en-US" sz="2400" kern="1200" spc="-3" dirty="0">
                <a:solidFill>
                  <a:prstClr val="black"/>
                </a:solidFill>
                <a:cs typeface="Arial"/>
              </a:rPr>
              <a:t>the definition of “change in status”</a:t>
            </a:r>
          </a:p>
          <a:p>
            <a:pPr marL="1397000" marR="0" lvl="0" indent="-389255" algn="l" defTabSz="914400" rtl="0" eaLnBrk="1" fontAlgn="auto" latinLnBrk="0" hangingPunct="1">
              <a:lnSpc>
                <a:spcPct val="150000"/>
              </a:lnSpc>
              <a:spcBef>
                <a:spcPts val="355"/>
              </a:spcBef>
              <a:spcAft>
                <a:spcPts val="0"/>
              </a:spcAft>
              <a:buClrTx/>
              <a:buSzTx/>
              <a:buFont typeface="Arial" panose="020B0604020202020204" pitchFamily="34" charset="0"/>
              <a:buChar char="•"/>
              <a:tabLst>
                <a:tab pos="1095779" algn="l"/>
              </a:tabLst>
              <a:defRPr/>
            </a:pPr>
            <a:r>
              <a:rPr lang="en-US" sz="2400" kern="1200" spc="-3" dirty="0">
                <a:cs typeface="Arial"/>
              </a:rPr>
              <a:t>the definition of “ISP implemented appropriately”</a:t>
            </a:r>
          </a:p>
          <a:p>
            <a:pPr marL="1397107" marR="0" lvl="0" indent="-389649" algn="l" defTabSz="914400" rtl="0" eaLnBrk="1" fontAlgn="auto" latinLnBrk="0" hangingPunct="1">
              <a:lnSpc>
                <a:spcPct val="150000"/>
              </a:lnSpc>
              <a:spcBef>
                <a:spcPts val="355"/>
              </a:spcBef>
              <a:spcAft>
                <a:spcPts val="0"/>
              </a:spcAft>
              <a:buClrTx/>
              <a:buSzTx/>
              <a:buFont typeface="Arial" panose="020B0604020202020204" pitchFamily="34" charset="0"/>
              <a:buChar char="•"/>
              <a:tabLst>
                <a:tab pos="1095779" algn="l"/>
              </a:tabLst>
              <a:defRPr/>
            </a:pPr>
            <a:r>
              <a:rPr lang="en-US" sz="2400" kern="1200" spc="-3" dirty="0">
                <a:solidFill>
                  <a:prstClr val="black"/>
                </a:solidFill>
                <a:cs typeface="Arial"/>
              </a:rPr>
              <a:t>how to assess for these two factors </a:t>
            </a:r>
            <a:r>
              <a:rPr lang="en-US" sz="2400" kern="1200" spc="-3" dirty="0" smtClean="0">
                <a:solidFill>
                  <a:prstClr val="black"/>
                </a:solidFill>
                <a:cs typeface="Arial"/>
              </a:rPr>
              <a:t>during face to face visits</a:t>
            </a:r>
            <a:endParaRPr lang="en-US" sz="2400" kern="1200" spc="-3" dirty="0">
              <a:solidFill>
                <a:prstClr val="black"/>
              </a:solidFill>
              <a:cs typeface="Arial"/>
            </a:endParaRPr>
          </a:p>
          <a:p>
            <a:pPr marL="1397107" marR="0" lvl="0" indent="-389649" algn="l" defTabSz="914400" rtl="0" eaLnBrk="1" fontAlgn="auto" latinLnBrk="0" hangingPunct="1">
              <a:lnSpc>
                <a:spcPct val="150000"/>
              </a:lnSpc>
              <a:spcBef>
                <a:spcPts val="355"/>
              </a:spcBef>
              <a:spcAft>
                <a:spcPts val="0"/>
              </a:spcAft>
              <a:buClrTx/>
              <a:buSzTx/>
              <a:buFont typeface="Arial" panose="020B0604020202020204" pitchFamily="34" charset="0"/>
              <a:buChar char="•"/>
              <a:tabLst>
                <a:tab pos="1095779" algn="l"/>
              </a:tabLst>
              <a:defRPr/>
            </a:pPr>
            <a:r>
              <a:rPr lang="en-US" sz="2400" kern="1200" spc="-3" dirty="0">
                <a:solidFill>
                  <a:prstClr val="black"/>
                </a:solidFill>
                <a:cs typeface="Arial"/>
              </a:rPr>
              <a:t>how to </a:t>
            </a:r>
            <a:r>
              <a:rPr lang="en-US" sz="2400" kern="1200" spc="-3" dirty="0" smtClean="0">
                <a:solidFill>
                  <a:prstClr val="black"/>
                </a:solidFill>
                <a:cs typeface="Arial"/>
              </a:rPr>
              <a:t>document and report findings </a:t>
            </a:r>
          </a:p>
          <a:p>
            <a:pPr marL="1397107" marR="0" lvl="0" indent="-389649" algn="l" defTabSz="914400" rtl="0" eaLnBrk="1" fontAlgn="auto" latinLnBrk="0" hangingPunct="1">
              <a:lnSpc>
                <a:spcPct val="150000"/>
              </a:lnSpc>
              <a:spcBef>
                <a:spcPts val="355"/>
              </a:spcBef>
              <a:spcAft>
                <a:spcPts val="0"/>
              </a:spcAft>
              <a:buClrTx/>
              <a:buSzTx/>
              <a:buFont typeface="Arial" panose="020B0604020202020204" pitchFamily="34" charset="0"/>
              <a:buChar char="•"/>
              <a:tabLst>
                <a:tab pos="1095779" algn="l"/>
              </a:tabLst>
              <a:defRPr/>
            </a:pPr>
            <a:r>
              <a:rPr lang="en-US" sz="2400" kern="1200" spc="-3" dirty="0" smtClean="0">
                <a:solidFill>
                  <a:prstClr val="black"/>
                </a:solidFill>
                <a:cs typeface="Arial"/>
              </a:rPr>
              <a:t>how respond </a:t>
            </a:r>
            <a:r>
              <a:rPr lang="en-US" sz="2400" kern="1200" spc="-3" dirty="0">
                <a:solidFill>
                  <a:prstClr val="black"/>
                </a:solidFill>
                <a:cs typeface="Arial"/>
              </a:rPr>
              <a:t>when concerns occur</a:t>
            </a:r>
          </a:p>
          <a:p>
            <a:pPr marL="1397107" marR="0" lvl="0" indent="-389649" algn="l" defTabSz="914400" rtl="0" eaLnBrk="1" fontAlgn="auto" latinLnBrk="0" hangingPunct="1">
              <a:lnSpc>
                <a:spcPct val="150000"/>
              </a:lnSpc>
              <a:spcBef>
                <a:spcPts val="355"/>
              </a:spcBef>
              <a:spcAft>
                <a:spcPts val="0"/>
              </a:spcAft>
              <a:buClrTx/>
              <a:buSzTx/>
              <a:buFont typeface="Arial" panose="020B0604020202020204" pitchFamily="34" charset="0"/>
              <a:buChar char="•"/>
              <a:tabLst>
                <a:tab pos="1095779" algn="l"/>
              </a:tabLst>
              <a:defRPr/>
            </a:pPr>
            <a:endParaRPr lang="en-US" sz="2800" kern="1200" spc="-3" dirty="0">
              <a:solidFill>
                <a:prstClr val="black"/>
              </a:solidFill>
              <a:cs typeface="Arial"/>
            </a:endParaRPr>
          </a:p>
          <a:p>
            <a:pPr marL="1397107" marR="0" lvl="0" indent="-389649" algn="l" defTabSz="914400" rtl="0" eaLnBrk="1" fontAlgn="auto" latinLnBrk="0" hangingPunct="1">
              <a:lnSpc>
                <a:spcPct val="150000"/>
              </a:lnSpc>
              <a:spcBef>
                <a:spcPts val="355"/>
              </a:spcBef>
              <a:spcAft>
                <a:spcPts val="0"/>
              </a:spcAft>
              <a:buClrTx/>
              <a:buSzTx/>
              <a:buFont typeface="Arial" panose="020B0604020202020204" pitchFamily="34" charset="0"/>
              <a:buChar char="•"/>
              <a:tabLst>
                <a:tab pos="1095779" algn="l"/>
              </a:tabLst>
              <a:defRPr/>
            </a:pPr>
            <a:endParaRPr lang="en-US" sz="2800" kern="1200" spc="-3" dirty="0">
              <a:solidFill>
                <a:prstClr val="black"/>
              </a:solidFill>
              <a:cs typeface="Arial"/>
            </a:endParaRPr>
          </a:p>
          <a:p>
            <a:pPr marL="1397107" marR="0" lvl="0" indent="-389649" algn="l" defTabSz="914400" rtl="0" eaLnBrk="1" fontAlgn="auto" latinLnBrk="0" hangingPunct="1">
              <a:lnSpc>
                <a:spcPct val="150000"/>
              </a:lnSpc>
              <a:spcBef>
                <a:spcPts val="355"/>
              </a:spcBef>
              <a:spcAft>
                <a:spcPts val="0"/>
              </a:spcAft>
              <a:buClrTx/>
              <a:buSzTx/>
              <a:buFont typeface="Arial" panose="020B0604020202020204" pitchFamily="34" charset="0"/>
              <a:buChar char="•"/>
              <a:tabLst>
                <a:tab pos="1095779" algn="l"/>
              </a:tabLst>
              <a:defRPr/>
            </a:pPr>
            <a:endParaRPr lang="en-US" sz="2800" kern="1200" dirty="0">
              <a:solidFill>
                <a:prstClr val="black"/>
              </a:solidFill>
              <a:cs typeface="Arial"/>
            </a:endParaRPr>
          </a:p>
          <a:p>
            <a:pPr marL="1397107" marR="0" lvl="0" indent="-389649" algn="l" defTabSz="914400" rtl="0" eaLnBrk="1" fontAlgn="auto" latinLnBrk="0" hangingPunct="1">
              <a:lnSpc>
                <a:spcPct val="150000"/>
              </a:lnSpc>
              <a:spcBef>
                <a:spcPts val="382"/>
              </a:spcBef>
              <a:spcAft>
                <a:spcPts val="0"/>
              </a:spcAft>
              <a:buClrTx/>
              <a:buSzTx/>
              <a:buFont typeface="Arial" panose="020B0604020202020204" pitchFamily="34" charset="0"/>
              <a:buChar char="•"/>
              <a:tabLst>
                <a:tab pos="1095779" algn="l"/>
              </a:tabLst>
              <a:defRPr/>
            </a:pPr>
            <a:endParaRPr lang="en-US" sz="2800" kern="1200" dirty="0">
              <a:solidFill>
                <a:prstClr val="black"/>
              </a:solidFill>
              <a:cs typeface="Arial"/>
            </a:endParaRPr>
          </a:p>
          <a:p>
            <a:pPr>
              <a:lnSpc>
                <a:spcPct val="150000"/>
              </a:lnSpc>
            </a:pPr>
            <a:endParaRPr lang="en-US" sz="3000" dirty="0"/>
          </a:p>
        </p:txBody>
      </p:sp>
      <p:sp>
        <p:nvSpPr>
          <p:cNvPr id="5" name="Slide Number Placeholder 4"/>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4</a:t>
            </a:fld>
            <a:endParaRPr lang="en-US" spc="-3" dirty="0"/>
          </a:p>
        </p:txBody>
      </p:sp>
    </p:spTree>
    <p:custDataLst>
      <p:tags r:id="rId1"/>
    </p:custDataLst>
    <p:extLst>
      <p:ext uri="{BB962C8B-B14F-4D97-AF65-F5344CB8AC3E}">
        <p14:creationId xmlns:p14="http://schemas.microsoft.com/office/powerpoint/2010/main" val="294230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7" dirty="0" smtClean="0">
                <a:solidFill>
                  <a:schemeClr val="accent6">
                    <a:lumMod val="75000"/>
                  </a:schemeClr>
                </a:solidFill>
              </a:rPr>
              <a:t>Determine Actions Needed</a:t>
            </a:r>
            <a:endParaRPr lang="en-US" dirty="0">
              <a:solidFill>
                <a:schemeClr val="accent6">
                  <a:lumMod val="75000"/>
                </a:schemeClr>
              </a:solidFill>
            </a:endParaRPr>
          </a:p>
        </p:txBody>
      </p:sp>
      <p:sp>
        <p:nvSpPr>
          <p:cNvPr id="9" name="Slide Number Placeholder 8"/>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40</a:t>
            </a:fld>
            <a:endParaRPr lang="en-US" spc="-3" dirty="0"/>
          </a:p>
        </p:txBody>
      </p:sp>
      <p:sp>
        <p:nvSpPr>
          <p:cNvPr id="6" name="Rectangle 5"/>
          <p:cNvSpPr/>
          <p:nvPr/>
        </p:nvSpPr>
        <p:spPr>
          <a:xfrm>
            <a:off x="378195" y="2368075"/>
            <a:ext cx="11813805" cy="3693319"/>
          </a:xfrm>
          <a:prstGeom prst="rect">
            <a:avLst/>
          </a:prstGeom>
        </p:spPr>
        <p:txBody>
          <a:bodyPr wrap="square">
            <a:spAutoFit/>
          </a:bodyPr>
          <a:lstStyle/>
          <a:p>
            <a:pPr marL="285750" indent="-285750">
              <a:buFont typeface="Arial" panose="020B0604020202020204" pitchFamily="34" charset="0"/>
              <a:buChar char="•"/>
            </a:pPr>
            <a:r>
              <a:rPr lang="en-US" dirty="0" smtClean="0"/>
              <a:t>Call </a:t>
            </a:r>
            <a:r>
              <a:rPr lang="en-US" dirty="0"/>
              <a:t>911 if health and safety is at immediate risk; </a:t>
            </a:r>
            <a:endParaRPr lang="en-US" dirty="0" smtClean="0"/>
          </a:p>
          <a:p>
            <a:pPr marL="285750" indent="-285750">
              <a:buFont typeface="Arial" panose="020B0604020202020204" pitchFamily="34" charset="0"/>
              <a:buChar char="•"/>
            </a:pPr>
            <a:r>
              <a:rPr lang="en-US" dirty="0"/>
              <a:t>Discuss with the </a:t>
            </a:r>
            <a:r>
              <a:rPr lang="en-US" dirty="0" smtClean="0"/>
              <a:t>provider;</a:t>
            </a:r>
            <a:endParaRPr lang="en-US" dirty="0"/>
          </a:p>
          <a:p>
            <a:pPr marL="285750" indent="-285750">
              <a:buFont typeface="Arial" panose="020B0604020202020204" pitchFamily="34" charset="0"/>
              <a:buChar char="•"/>
            </a:pPr>
            <a:r>
              <a:rPr lang="en-US" dirty="0" smtClean="0"/>
              <a:t>Notify </a:t>
            </a:r>
            <a:r>
              <a:rPr lang="en-US" dirty="0"/>
              <a:t>the Department of Social services Adult or Child Protective Services Hotline to file a report; </a:t>
            </a:r>
            <a:endParaRPr lang="en-US" dirty="0" smtClean="0"/>
          </a:p>
          <a:p>
            <a:pPr marL="285750" indent="-285750">
              <a:buFont typeface="Arial" panose="020B0604020202020204" pitchFamily="34" charset="0"/>
              <a:buChar char="•"/>
            </a:pPr>
            <a:r>
              <a:rPr lang="en-US" dirty="0" smtClean="0"/>
              <a:t>Submit </a:t>
            </a:r>
            <a:r>
              <a:rPr lang="en-US" dirty="0"/>
              <a:t>a report to the DBHDS Office of Human Rights and if there is an injury or the allegation involves sexual abuse, </a:t>
            </a:r>
            <a:endParaRPr lang="en-US" dirty="0" smtClean="0"/>
          </a:p>
          <a:p>
            <a:pPr marL="285750" indent="-285750">
              <a:buFont typeface="Arial" panose="020B0604020202020204" pitchFamily="34" charset="0"/>
              <a:buChar char="•"/>
            </a:pPr>
            <a:r>
              <a:rPr lang="en-US" dirty="0" smtClean="0"/>
              <a:t>Submit </a:t>
            </a:r>
            <a:r>
              <a:rPr lang="en-US" dirty="0"/>
              <a:t>a report to the DBHDS Office of Licensing                                                                                                             </a:t>
            </a:r>
            <a:endParaRPr lang="en-US" dirty="0" smtClean="0"/>
          </a:p>
          <a:p>
            <a:pPr marL="285750" indent="-285750">
              <a:buFont typeface="Arial" panose="020B0604020202020204" pitchFamily="34" charset="0"/>
              <a:buChar char="•"/>
            </a:pPr>
            <a:r>
              <a:rPr lang="en-US" dirty="0" smtClean="0"/>
              <a:t>Report to the Substitute Decision-Maker or provider(s) as appropriate</a:t>
            </a:r>
            <a:endParaRPr lang="en-US" dirty="0"/>
          </a:p>
          <a:p>
            <a:pPr marL="285750" indent="-285750">
              <a:buFont typeface="Arial" panose="020B0604020202020204" pitchFamily="34" charset="0"/>
              <a:buChar char="•"/>
            </a:pPr>
            <a:r>
              <a:rPr lang="en-US" dirty="0" smtClean="0"/>
              <a:t>Report </a:t>
            </a:r>
            <a:r>
              <a:rPr lang="en-US" dirty="0"/>
              <a:t>to your supervisor per agency policies; </a:t>
            </a:r>
            <a:endParaRPr lang="en-US" dirty="0" smtClean="0"/>
          </a:p>
          <a:p>
            <a:pPr marL="285750" indent="-285750">
              <a:buFont typeface="Arial" panose="020B0604020202020204" pitchFamily="34" charset="0"/>
              <a:buChar char="•"/>
            </a:pPr>
            <a:r>
              <a:rPr lang="en-US" dirty="0" smtClean="0"/>
              <a:t>Document </a:t>
            </a:r>
            <a:r>
              <a:rPr lang="en-US" dirty="0"/>
              <a:t>the issue; </a:t>
            </a:r>
            <a:endParaRPr lang="en-US" dirty="0" smtClean="0"/>
          </a:p>
          <a:p>
            <a:pPr marL="285750" indent="-285750">
              <a:buFont typeface="Arial" panose="020B0604020202020204" pitchFamily="34" charset="0"/>
              <a:buChar char="•"/>
            </a:pPr>
            <a:r>
              <a:rPr lang="en-US" dirty="0" smtClean="0"/>
              <a:t>Convene </a:t>
            </a:r>
            <a:r>
              <a:rPr lang="en-US" dirty="0"/>
              <a:t>a team meeting if necessary; </a:t>
            </a:r>
            <a:endParaRPr lang="en-US" dirty="0" smtClean="0"/>
          </a:p>
          <a:p>
            <a:pPr marL="285750" indent="-285750">
              <a:buFont typeface="Arial" panose="020B0604020202020204" pitchFamily="34" charset="0"/>
              <a:buChar char="•"/>
            </a:pPr>
            <a:r>
              <a:rPr lang="en-US" dirty="0" smtClean="0"/>
              <a:t>Ensure </a:t>
            </a:r>
            <a:r>
              <a:rPr lang="en-US" dirty="0"/>
              <a:t>any concerns have been addressed and resolved; </a:t>
            </a:r>
            <a:endParaRPr lang="en-US" dirty="0" smtClean="0"/>
          </a:p>
          <a:p>
            <a:pPr marL="285750" indent="-285750">
              <a:buFont typeface="Arial" panose="020B0604020202020204" pitchFamily="34" charset="0"/>
              <a:buChar char="•"/>
            </a:pPr>
            <a:r>
              <a:rPr lang="en-US" dirty="0" smtClean="0"/>
              <a:t>Confirm </a:t>
            </a:r>
            <a:r>
              <a:rPr lang="en-US" dirty="0"/>
              <a:t>corrective actions have been taken to reduce chances of reoccurrence and offer alternate service </a:t>
            </a:r>
            <a:r>
              <a:rPr lang="en-US" dirty="0" smtClean="0"/>
              <a:t>options; </a:t>
            </a:r>
          </a:p>
          <a:p>
            <a:pPr marL="285750" indent="-285750">
              <a:buFont typeface="Arial" panose="020B0604020202020204" pitchFamily="34" charset="0"/>
              <a:buChar char="•"/>
            </a:pPr>
            <a:r>
              <a:rPr lang="en-US" dirty="0" smtClean="0"/>
              <a:t>Make </a:t>
            </a:r>
            <a:r>
              <a:rPr lang="en-US" dirty="0"/>
              <a:t>referrals if needed; </a:t>
            </a:r>
            <a:endParaRPr lang="en-US" dirty="0" smtClean="0"/>
          </a:p>
          <a:p>
            <a:pPr marL="285750" indent="-285750">
              <a:buFont typeface="Arial" panose="020B0604020202020204" pitchFamily="34" charset="0"/>
              <a:buChar char="•"/>
            </a:pPr>
            <a:r>
              <a:rPr lang="en-US" dirty="0" smtClean="0"/>
              <a:t>Update </a:t>
            </a:r>
            <a:r>
              <a:rPr lang="en-US" dirty="0"/>
              <a:t>the ISP as </a:t>
            </a:r>
            <a:r>
              <a:rPr lang="en-US" dirty="0" smtClean="0"/>
              <a:t>needed</a:t>
            </a:r>
            <a:endParaRPr lang="en-US" dirty="0"/>
          </a:p>
        </p:txBody>
      </p:sp>
      <p:sp>
        <p:nvSpPr>
          <p:cNvPr id="7" name="Rectangle 6"/>
          <p:cNvSpPr/>
          <p:nvPr/>
        </p:nvSpPr>
        <p:spPr>
          <a:xfrm>
            <a:off x="400050" y="1444745"/>
            <a:ext cx="10251737" cy="923330"/>
          </a:xfrm>
          <a:prstGeom prst="rect">
            <a:avLst/>
          </a:prstGeom>
        </p:spPr>
        <p:txBody>
          <a:bodyPr wrap="square">
            <a:spAutoFit/>
          </a:bodyPr>
          <a:lstStyle/>
          <a:p>
            <a:r>
              <a:rPr lang="en-US" dirty="0" smtClean="0"/>
              <a:t>A variety of actions might be needed to address concerns. This could include reporting emergencies and concerns appropriately, bringing the team together, and offering alternate options. Use the reference chart provided with the tool as you consider possible actions. Possible actions include:</a:t>
            </a:r>
            <a:endParaRPr lang="en-US" dirty="0"/>
          </a:p>
        </p:txBody>
      </p:sp>
    </p:spTree>
    <p:custDataLst>
      <p:tags r:id="rId1"/>
    </p:custDataLst>
    <p:extLst>
      <p:ext uri="{BB962C8B-B14F-4D97-AF65-F5344CB8AC3E}">
        <p14:creationId xmlns:p14="http://schemas.microsoft.com/office/powerpoint/2010/main" val="256057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9" name="Title 1"/>
          <p:cNvSpPr>
            <a:spLocks noGrp="1"/>
          </p:cNvSpPr>
          <p:nvPr>
            <p:ph type="title"/>
          </p:nvPr>
        </p:nvSpPr>
        <p:spPr>
          <a:xfrm>
            <a:off x="601450" y="438887"/>
            <a:ext cx="9468380" cy="566630"/>
          </a:xfrm>
        </p:spPr>
        <p:txBody>
          <a:bodyPr/>
          <a:lstStyle/>
          <a:p>
            <a:r>
              <a:rPr lang="en-US" spc="-7" dirty="0" smtClean="0">
                <a:solidFill>
                  <a:schemeClr val="accent6">
                    <a:lumMod val="75000"/>
                  </a:schemeClr>
                </a:solidFill>
              </a:rPr>
              <a:t>Reporting and Plan Updates</a:t>
            </a:r>
            <a:endParaRPr lang="en-US" dirty="0">
              <a:solidFill>
                <a:schemeClr val="accent6">
                  <a:lumMod val="75000"/>
                </a:schemeClr>
              </a:solidFill>
            </a:endParaRPr>
          </a:p>
        </p:txBody>
      </p:sp>
      <p:sp>
        <p:nvSpPr>
          <p:cNvPr id="3" name="Slide Number Placeholder 2"/>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41</a:t>
            </a:fld>
            <a:endParaRPr lang="en-US" spc="-3" dirty="0"/>
          </a:p>
        </p:txBody>
      </p:sp>
      <p:sp>
        <p:nvSpPr>
          <p:cNvPr id="4" name="Rectangle 3"/>
          <p:cNvSpPr/>
          <p:nvPr/>
        </p:nvSpPr>
        <p:spPr>
          <a:xfrm>
            <a:off x="601448" y="1250984"/>
            <a:ext cx="11403282" cy="830997"/>
          </a:xfrm>
          <a:prstGeom prst="rect">
            <a:avLst/>
          </a:prstGeom>
        </p:spPr>
        <p:txBody>
          <a:bodyPr wrap="square">
            <a:spAutoFit/>
          </a:bodyPr>
          <a:lstStyle/>
          <a:p>
            <a:r>
              <a:rPr lang="en-US" sz="2400" dirty="0"/>
              <a:t>15.  Do any concerns observed or reported require reporting to the family or any providers?</a:t>
            </a:r>
          </a:p>
        </p:txBody>
      </p:sp>
      <p:sp>
        <p:nvSpPr>
          <p:cNvPr id="6" name="Rectangle 5"/>
          <p:cNvSpPr/>
          <p:nvPr/>
        </p:nvSpPr>
        <p:spPr>
          <a:xfrm>
            <a:off x="601448" y="2014315"/>
            <a:ext cx="11033337" cy="646331"/>
          </a:xfrm>
          <a:prstGeom prst="rect">
            <a:avLst/>
          </a:prstGeom>
        </p:spPr>
        <p:txBody>
          <a:bodyPr wrap="square">
            <a:spAutoFit/>
          </a:bodyPr>
          <a:lstStyle/>
          <a:p>
            <a:r>
              <a:rPr lang="en-US" dirty="0">
                <a:solidFill>
                  <a:schemeClr val="tx2">
                    <a:lumMod val="75000"/>
                  </a:schemeClr>
                </a:solidFill>
              </a:rPr>
              <a:t>Some observations/reports require informing the family or one or more waiver providers. For this question, list who will be contacted and describe what will be shared in the contact note from this visit. </a:t>
            </a:r>
          </a:p>
        </p:txBody>
      </p:sp>
      <p:sp>
        <p:nvSpPr>
          <p:cNvPr id="7" name="Rectangle 6"/>
          <p:cNvSpPr/>
          <p:nvPr/>
        </p:nvSpPr>
        <p:spPr>
          <a:xfrm>
            <a:off x="504824" y="2756344"/>
            <a:ext cx="11410951" cy="830997"/>
          </a:xfrm>
          <a:prstGeom prst="rect">
            <a:avLst/>
          </a:prstGeom>
        </p:spPr>
        <p:txBody>
          <a:bodyPr wrap="square">
            <a:spAutoFit/>
          </a:bodyPr>
          <a:lstStyle/>
          <a:p>
            <a:r>
              <a:rPr lang="en-US" sz="2400" dirty="0"/>
              <a:t>16.  Do any concerns observed or reported require reporting to DBHDS or other state agency or your supervisor?</a:t>
            </a:r>
          </a:p>
        </p:txBody>
      </p:sp>
      <p:sp>
        <p:nvSpPr>
          <p:cNvPr id="8" name="Rectangle 7"/>
          <p:cNvSpPr/>
          <p:nvPr/>
        </p:nvSpPr>
        <p:spPr>
          <a:xfrm>
            <a:off x="601449" y="3543616"/>
            <a:ext cx="10989554" cy="954107"/>
          </a:xfrm>
          <a:prstGeom prst="rect">
            <a:avLst/>
          </a:prstGeom>
        </p:spPr>
        <p:txBody>
          <a:bodyPr wrap="square">
            <a:spAutoFit/>
          </a:bodyPr>
          <a:lstStyle/>
          <a:p>
            <a:r>
              <a:rPr lang="en-US" dirty="0">
                <a:solidFill>
                  <a:schemeClr val="tx2">
                    <a:lumMod val="75000"/>
                  </a:schemeClr>
                </a:solidFill>
                <a:latin typeface="Calibri" panose="020F0502020204030204" pitchFamily="34" charset="0"/>
                <a:ea typeface="Calibri" panose="020F0502020204030204" pitchFamily="34" charset="0"/>
              </a:rPr>
              <a:t>Some observations/reports require reporting to the Department of Social Services, DBHDS, DMAS, or your supervisor. For this question, list who will be contacted </a:t>
            </a:r>
            <a:r>
              <a:rPr lang="en-US" sz="2000" dirty="0">
                <a:solidFill>
                  <a:schemeClr val="tx2">
                    <a:lumMod val="75000"/>
                  </a:schemeClr>
                </a:solidFill>
                <a:latin typeface="Times New Roman" panose="02020603050405020304" pitchFamily="18" charset="0"/>
                <a:ea typeface="Times New Roman" panose="02020603050405020304" pitchFamily="18" charset="0"/>
              </a:rPr>
              <a:t>and</a:t>
            </a:r>
            <a:r>
              <a:rPr lang="en-US" dirty="0">
                <a:solidFill>
                  <a:schemeClr val="tx2">
                    <a:lumMod val="75000"/>
                  </a:schemeClr>
                </a:solidFill>
                <a:latin typeface="Calibri" panose="020F0502020204030204" pitchFamily="34" charset="0"/>
                <a:ea typeface="Calibri" panose="020F0502020204030204" pitchFamily="34" charset="0"/>
              </a:rPr>
              <a:t> describe what will be shared in the contact note from this visit. </a:t>
            </a:r>
            <a:endParaRPr lang="en-US" dirty="0">
              <a:solidFill>
                <a:schemeClr val="tx2">
                  <a:lumMod val="75000"/>
                </a:schemeClr>
              </a:solidFill>
            </a:endParaRPr>
          </a:p>
        </p:txBody>
      </p:sp>
      <p:sp>
        <p:nvSpPr>
          <p:cNvPr id="11" name="Rectangle 10"/>
          <p:cNvSpPr/>
          <p:nvPr/>
        </p:nvSpPr>
        <p:spPr>
          <a:xfrm>
            <a:off x="504824" y="4573375"/>
            <a:ext cx="11086179" cy="830997"/>
          </a:xfrm>
          <a:prstGeom prst="rect">
            <a:avLst/>
          </a:prstGeom>
        </p:spPr>
        <p:txBody>
          <a:bodyPr wrap="square">
            <a:spAutoFit/>
          </a:bodyPr>
          <a:lstStyle/>
          <a:p>
            <a:r>
              <a:rPr lang="en-US" sz="2400" dirty="0" smtClean="0"/>
              <a:t>17. Is </a:t>
            </a:r>
            <a:r>
              <a:rPr lang="en-US" sz="2400" dirty="0"/>
              <a:t>a change in the plan needed (additional outcomes, changes in steps or provider instructions)?</a:t>
            </a:r>
          </a:p>
        </p:txBody>
      </p:sp>
      <p:sp>
        <p:nvSpPr>
          <p:cNvPr id="12" name="Rectangle 11"/>
          <p:cNvSpPr/>
          <p:nvPr/>
        </p:nvSpPr>
        <p:spPr>
          <a:xfrm>
            <a:off x="601448" y="5404372"/>
            <a:ext cx="11123825" cy="923330"/>
          </a:xfrm>
          <a:prstGeom prst="rect">
            <a:avLst/>
          </a:prstGeom>
        </p:spPr>
        <p:txBody>
          <a:bodyPr wrap="square">
            <a:spAutoFit/>
          </a:bodyPr>
          <a:lstStyle/>
          <a:p>
            <a:r>
              <a:rPr lang="en-US" dirty="0">
                <a:solidFill>
                  <a:schemeClr val="tx2">
                    <a:lumMod val="75000"/>
                  </a:schemeClr>
                </a:solidFill>
              </a:rPr>
              <a:t>If results of the completion of this tool indicate that a change in the person’s ISP Parts I to IV or the provider-completed Part V, list the parts of the plan that will be updated. Describe the changes that will be discussed with the person and Substitute Decision-Maker and made to the plan in the contact note from this visit. </a:t>
            </a:r>
          </a:p>
        </p:txBody>
      </p:sp>
    </p:spTree>
    <p:custDataLst>
      <p:tags r:id="rId1"/>
    </p:custDataLst>
    <p:extLst>
      <p:ext uri="{BB962C8B-B14F-4D97-AF65-F5344CB8AC3E}">
        <p14:creationId xmlns:p14="http://schemas.microsoft.com/office/powerpoint/2010/main" val="39901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9" name="Title 1"/>
          <p:cNvSpPr>
            <a:spLocks noGrp="1"/>
          </p:cNvSpPr>
          <p:nvPr>
            <p:ph type="title"/>
          </p:nvPr>
        </p:nvSpPr>
        <p:spPr>
          <a:xfrm>
            <a:off x="601450" y="438887"/>
            <a:ext cx="9468380" cy="566630"/>
          </a:xfrm>
        </p:spPr>
        <p:txBody>
          <a:bodyPr/>
          <a:lstStyle/>
          <a:p>
            <a:r>
              <a:rPr lang="en-US" spc="-7" dirty="0" smtClean="0">
                <a:solidFill>
                  <a:schemeClr val="accent6">
                    <a:lumMod val="75000"/>
                  </a:schemeClr>
                </a:solidFill>
              </a:rPr>
              <a:t>Completing the note</a:t>
            </a:r>
            <a:endParaRPr lang="en-US" dirty="0">
              <a:solidFill>
                <a:schemeClr val="accent6">
                  <a:lumMod val="75000"/>
                </a:schemeClr>
              </a:solidFill>
            </a:endParaRPr>
          </a:p>
        </p:txBody>
      </p:sp>
      <p:sp>
        <p:nvSpPr>
          <p:cNvPr id="3" name="Slide Number Placeholder 2"/>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42</a:t>
            </a:fld>
            <a:endParaRPr lang="en-US" spc="-3" dirty="0"/>
          </a:p>
        </p:txBody>
      </p:sp>
      <p:sp>
        <p:nvSpPr>
          <p:cNvPr id="2" name="Rectangle 1"/>
          <p:cNvSpPr/>
          <p:nvPr/>
        </p:nvSpPr>
        <p:spPr>
          <a:xfrm>
            <a:off x="439525" y="1664915"/>
            <a:ext cx="11238124" cy="2862322"/>
          </a:xfrm>
          <a:prstGeom prst="rect">
            <a:avLst/>
          </a:prstGeom>
        </p:spPr>
        <p:txBody>
          <a:bodyPr wrap="square">
            <a:spAutoFit/>
          </a:bodyPr>
          <a:lstStyle/>
          <a:p>
            <a:pPr marL="342900" indent="-342900">
              <a:buFont typeface="Arial" panose="020B0604020202020204" pitchFamily="34" charset="0"/>
              <a:buChar char="•"/>
            </a:pPr>
            <a:r>
              <a:rPr lang="en-US" sz="2000" dirty="0"/>
              <a:t>Full date of contact</a:t>
            </a:r>
          </a:p>
          <a:p>
            <a:pPr marL="342900" indent="-342900">
              <a:buFont typeface="Arial" panose="020B0604020202020204" pitchFamily="34" charset="0"/>
              <a:buChar char="•"/>
            </a:pPr>
            <a:r>
              <a:rPr lang="en-US" sz="2000" dirty="0"/>
              <a:t>Name and titles of person contacted</a:t>
            </a:r>
          </a:p>
          <a:p>
            <a:pPr marL="342900" indent="-342900">
              <a:buFont typeface="Arial" panose="020B0604020202020204" pitchFamily="34" charset="0"/>
              <a:buChar char="•"/>
            </a:pPr>
            <a:r>
              <a:rPr lang="en-US" sz="2000" dirty="0"/>
              <a:t>Place of contact</a:t>
            </a:r>
          </a:p>
          <a:p>
            <a:pPr marL="342900" indent="-342900">
              <a:buFont typeface="Arial" panose="020B0604020202020204" pitchFamily="34" charset="0"/>
              <a:buChar char="•"/>
            </a:pPr>
            <a:r>
              <a:rPr lang="en-US" sz="2000" dirty="0"/>
              <a:t>Type of contact</a:t>
            </a:r>
          </a:p>
          <a:p>
            <a:pPr marL="342900" indent="-342900">
              <a:buFont typeface="Arial" panose="020B0604020202020204" pitchFamily="34" charset="0"/>
              <a:buChar char="•"/>
            </a:pPr>
            <a:r>
              <a:rPr lang="en-US" sz="2000" dirty="0"/>
              <a:t>Summary of </a:t>
            </a:r>
            <a:r>
              <a:rPr lang="en-US" sz="2000" dirty="0" smtClean="0"/>
              <a:t>contact </a:t>
            </a:r>
            <a:r>
              <a:rPr lang="en-US" sz="2000" u="sng" dirty="0" smtClean="0"/>
              <a:t>to include findings with changes in status and service implementation</a:t>
            </a:r>
            <a:endParaRPr lang="en-US" sz="2000" u="sng" dirty="0"/>
          </a:p>
          <a:p>
            <a:pPr marL="342900" indent="-342900">
              <a:buFont typeface="Arial" panose="020B0604020202020204" pitchFamily="34" charset="0"/>
              <a:buChar char="•"/>
            </a:pPr>
            <a:r>
              <a:rPr lang="en-US" sz="2000" dirty="0" smtClean="0"/>
              <a:t>Follow-up </a:t>
            </a:r>
            <a:r>
              <a:rPr lang="en-US" sz="2000" u="sng" dirty="0" smtClean="0"/>
              <a:t>to include who will be contacted and what will be shared</a:t>
            </a:r>
          </a:p>
          <a:p>
            <a:pPr marL="342900" indent="-342900">
              <a:buFont typeface="Arial" panose="020B0604020202020204" pitchFamily="34" charset="0"/>
              <a:buChar char="•"/>
            </a:pPr>
            <a:r>
              <a:rPr lang="en-US" sz="2000" u="sng" dirty="0" smtClean="0"/>
              <a:t>How plans will change if needed</a:t>
            </a:r>
          </a:p>
          <a:p>
            <a:pPr marL="342900" indent="-342900">
              <a:buFont typeface="Arial" panose="020B0604020202020204" pitchFamily="34" charset="0"/>
              <a:buChar char="•"/>
            </a:pPr>
            <a:r>
              <a:rPr lang="en-US" sz="2000" dirty="0" smtClean="0"/>
              <a:t>Satisfaction with services</a:t>
            </a:r>
          </a:p>
          <a:p>
            <a:pPr marL="342900" indent="-342900">
              <a:buFont typeface="Arial" panose="020B0604020202020204" pitchFamily="34" charset="0"/>
              <a:buChar char="•"/>
            </a:pPr>
            <a:r>
              <a:rPr lang="en-US" sz="2000" dirty="0" smtClean="0"/>
              <a:t>Signature/electronic </a:t>
            </a:r>
            <a:r>
              <a:rPr lang="en-US" sz="2000" dirty="0"/>
              <a:t>signature and date</a:t>
            </a:r>
          </a:p>
        </p:txBody>
      </p:sp>
      <p:sp>
        <p:nvSpPr>
          <p:cNvPr id="17" name="Rectangle 16"/>
          <p:cNvSpPr/>
          <p:nvPr/>
        </p:nvSpPr>
        <p:spPr>
          <a:xfrm>
            <a:off x="439525" y="1203250"/>
            <a:ext cx="2946063" cy="461665"/>
          </a:xfrm>
          <a:prstGeom prst="rect">
            <a:avLst/>
          </a:prstGeom>
        </p:spPr>
        <p:txBody>
          <a:bodyPr wrap="none">
            <a:spAutoFit/>
          </a:bodyPr>
          <a:lstStyle/>
          <a:p>
            <a:r>
              <a:rPr lang="en-US" sz="2400" b="1" dirty="0" smtClean="0"/>
              <a:t>Notes should include:</a:t>
            </a:r>
            <a:endParaRPr lang="en-US" sz="2400" b="1" dirty="0"/>
          </a:p>
        </p:txBody>
      </p:sp>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7265" y="3773315"/>
            <a:ext cx="4106909" cy="3084685"/>
          </a:xfrm>
          <a:prstGeom prst="rect">
            <a:avLst/>
          </a:prstGeom>
        </p:spPr>
      </p:pic>
    </p:spTree>
    <p:custDataLst>
      <p:tags r:id="rId1"/>
    </p:custDataLst>
    <p:extLst>
      <p:ext uri="{BB962C8B-B14F-4D97-AF65-F5344CB8AC3E}">
        <p14:creationId xmlns:p14="http://schemas.microsoft.com/office/powerpoint/2010/main" val="13889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1"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Resources</a:t>
            </a:r>
            <a:endParaRPr lang="en-US" dirty="0">
              <a:solidFill>
                <a:schemeClr val="accent3">
                  <a:lumMod val="75000"/>
                </a:schemeClr>
              </a:solidFill>
            </a:endParaRPr>
          </a:p>
        </p:txBody>
      </p:sp>
      <p:sp>
        <p:nvSpPr>
          <p:cNvPr id="7" name="Slide Number Placeholder 6"/>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43</a:t>
            </a:fld>
            <a:endParaRPr lang="en-US" spc="-3" dirty="0"/>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8902" y="3188445"/>
            <a:ext cx="9144000" cy="2070237"/>
          </a:xfrm>
          <a:prstGeom prst="rect">
            <a:avLst/>
          </a:prstGeom>
        </p:spPr>
      </p:pic>
      <p:sp>
        <p:nvSpPr>
          <p:cNvPr id="3" name="Rectangle 2"/>
          <p:cNvSpPr/>
          <p:nvPr/>
        </p:nvSpPr>
        <p:spPr>
          <a:xfrm>
            <a:off x="4131463" y="2355319"/>
            <a:ext cx="3273845" cy="369332"/>
          </a:xfrm>
          <a:prstGeom prst="rect">
            <a:avLst/>
          </a:prstGeom>
        </p:spPr>
        <p:txBody>
          <a:bodyPr wrap="none">
            <a:spAutoFit/>
          </a:bodyPr>
          <a:lstStyle/>
          <a:p>
            <a:r>
              <a:rPr lang="en-US" dirty="0" smtClean="0">
                <a:hlinkClick r:id="rId4"/>
              </a:rPr>
              <a:t>http</a:t>
            </a:r>
            <a:r>
              <a:rPr lang="en-US" dirty="0">
                <a:hlinkClick r:id="rId4"/>
              </a:rPr>
              <a:t>://www.dbhds.virginia.gov/</a:t>
            </a:r>
            <a:endParaRPr lang="en-US" dirty="0"/>
          </a:p>
        </p:txBody>
      </p:sp>
      <p:sp>
        <p:nvSpPr>
          <p:cNvPr id="20" name="Rectangle 19"/>
          <p:cNvSpPr/>
          <p:nvPr/>
        </p:nvSpPr>
        <p:spPr>
          <a:xfrm>
            <a:off x="187722" y="1793379"/>
            <a:ext cx="11403282" cy="461665"/>
          </a:xfrm>
          <a:prstGeom prst="rect">
            <a:avLst/>
          </a:prstGeom>
        </p:spPr>
        <p:txBody>
          <a:bodyPr wrap="square">
            <a:spAutoFit/>
          </a:bodyPr>
          <a:lstStyle/>
          <a:p>
            <a:pPr algn="ctr"/>
            <a:r>
              <a:rPr lang="en-US" sz="2400" dirty="0" smtClean="0"/>
              <a:t>OSVT and related materials available online at:</a:t>
            </a:r>
            <a:endParaRPr lang="en-US" sz="2400" dirty="0"/>
          </a:p>
        </p:txBody>
      </p:sp>
    </p:spTree>
    <p:extLst>
      <p:ext uri="{BB962C8B-B14F-4D97-AF65-F5344CB8AC3E}">
        <p14:creationId xmlns:p14="http://schemas.microsoft.com/office/powerpoint/2010/main" val="166651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1"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Resources</a:t>
            </a:r>
            <a:endParaRPr lang="en-US" dirty="0">
              <a:solidFill>
                <a:schemeClr val="accent3">
                  <a:lumMod val="75000"/>
                </a:schemeClr>
              </a:solidFill>
            </a:endParaRPr>
          </a:p>
        </p:txBody>
      </p:sp>
      <p:sp>
        <p:nvSpPr>
          <p:cNvPr id="7" name="Slide Number Placeholder 6"/>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44</a:t>
            </a:fld>
            <a:endParaRPr lang="en-US" spc="-3"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2675" y="1473444"/>
            <a:ext cx="6686549" cy="4501556"/>
          </a:xfrm>
          <a:prstGeom prst="rect">
            <a:avLst/>
          </a:prstGeom>
        </p:spPr>
      </p:pic>
      <p:sp>
        <p:nvSpPr>
          <p:cNvPr id="2" name="Right Arrow 1"/>
          <p:cNvSpPr/>
          <p:nvPr/>
        </p:nvSpPr>
        <p:spPr>
          <a:xfrm>
            <a:off x="3610100" y="4453247"/>
            <a:ext cx="1151906" cy="68876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12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1"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Resources</a:t>
            </a:r>
            <a:endParaRPr lang="en-US" dirty="0">
              <a:solidFill>
                <a:schemeClr val="accent3">
                  <a:lumMod val="75000"/>
                </a:schemeClr>
              </a:solidFill>
            </a:endParaRPr>
          </a:p>
        </p:txBody>
      </p:sp>
      <p:sp>
        <p:nvSpPr>
          <p:cNvPr id="4" name="TextBox 3"/>
          <p:cNvSpPr txBox="1"/>
          <p:nvPr/>
        </p:nvSpPr>
        <p:spPr>
          <a:xfrm>
            <a:off x="585217" y="1926014"/>
            <a:ext cx="10716768" cy="461665"/>
          </a:xfrm>
          <a:prstGeom prst="rect">
            <a:avLst/>
          </a:prstGeom>
          <a:noFill/>
        </p:spPr>
        <p:txBody>
          <a:bodyPr wrap="square" rtlCol="0">
            <a:spAutoFit/>
          </a:bodyPr>
          <a:lstStyle/>
          <a:p>
            <a:r>
              <a:rPr lang="en-US" sz="2400" dirty="0">
                <a:hlinkClick r:id="rId3"/>
              </a:rPr>
              <a:t>https://law.lis.virginia.gov/admincode/title12/agency35/chapter105</a:t>
            </a:r>
            <a:r>
              <a:rPr lang="en-US" sz="2400" dirty="0" smtClean="0">
                <a:hlinkClick r:id="rId3"/>
              </a:rPr>
              <a:t>/</a:t>
            </a:r>
            <a:r>
              <a:rPr lang="en-US" sz="2400" dirty="0" smtClean="0"/>
              <a:t> </a:t>
            </a:r>
            <a:endParaRPr lang="en-US" sz="2400" dirty="0">
              <a:solidFill>
                <a:srgbClr val="C00000"/>
              </a:solidFill>
            </a:endParaRPr>
          </a:p>
        </p:txBody>
      </p:sp>
      <p:sp>
        <p:nvSpPr>
          <p:cNvPr id="2" name="Rectangle 1"/>
          <p:cNvSpPr/>
          <p:nvPr/>
        </p:nvSpPr>
        <p:spPr>
          <a:xfrm>
            <a:off x="557388" y="3203914"/>
            <a:ext cx="6593856" cy="461665"/>
          </a:xfrm>
          <a:prstGeom prst="rect">
            <a:avLst/>
          </a:prstGeom>
        </p:spPr>
        <p:txBody>
          <a:bodyPr wrap="none">
            <a:spAutoFit/>
          </a:bodyPr>
          <a:lstStyle/>
          <a:p>
            <a:r>
              <a:rPr lang="en-US" sz="2400" dirty="0">
                <a:hlinkClick r:id="rId4"/>
              </a:rPr>
              <a:t>http://register.dls.virginia.gov/details.aspx?id=7347</a:t>
            </a:r>
            <a:endParaRPr lang="en-US" sz="2400" dirty="0"/>
          </a:p>
        </p:txBody>
      </p:sp>
      <p:sp>
        <p:nvSpPr>
          <p:cNvPr id="5" name="TextBox 4"/>
          <p:cNvSpPr txBox="1"/>
          <p:nvPr/>
        </p:nvSpPr>
        <p:spPr>
          <a:xfrm>
            <a:off x="585216" y="1472018"/>
            <a:ext cx="3269100" cy="400110"/>
          </a:xfrm>
          <a:prstGeom prst="rect">
            <a:avLst/>
          </a:prstGeom>
          <a:noFill/>
        </p:spPr>
        <p:txBody>
          <a:bodyPr wrap="none" rtlCol="0">
            <a:spAutoFit/>
          </a:bodyPr>
          <a:lstStyle/>
          <a:p>
            <a:r>
              <a:rPr lang="en-US" sz="2000" b="1" dirty="0"/>
              <a:t>DBHDS Licensing Regulations</a:t>
            </a:r>
          </a:p>
        </p:txBody>
      </p:sp>
      <p:sp>
        <p:nvSpPr>
          <p:cNvPr id="17" name="TextBox 16"/>
          <p:cNvSpPr txBox="1"/>
          <p:nvPr/>
        </p:nvSpPr>
        <p:spPr>
          <a:xfrm>
            <a:off x="585216" y="2716189"/>
            <a:ext cx="4410053" cy="400110"/>
          </a:xfrm>
          <a:prstGeom prst="rect">
            <a:avLst/>
          </a:prstGeom>
          <a:noFill/>
        </p:spPr>
        <p:txBody>
          <a:bodyPr wrap="none" rtlCol="0">
            <a:spAutoFit/>
          </a:bodyPr>
          <a:lstStyle/>
          <a:p>
            <a:r>
              <a:rPr lang="en-US" sz="2000" b="1" dirty="0"/>
              <a:t>DMAS Proposed DD Waiver Regulations</a:t>
            </a:r>
          </a:p>
        </p:txBody>
      </p:sp>
      <p:sp>
        <p:nvSpPr>
          <p:cNvPr id="18" name="TextBox 17"/>
          <p:cNvSpPr txBox="1"/>
          <p:nvPr/>
        </p:nvSpPr>
        <p:spPr>
          <a:xfrm>
            <a:off x="557388" y="4156958"/>
            <a:ext cx="6558719" cy="400110"/>
          </a:xfrm>
          <a:prstGeom prst="rect">
            <a:avLst/>
          </a:prstGeom>
          <a:noFill/>
        </p:spPr>
        <p:txBody>
          <a:bodyPr wrap="none" rtlCol="0">
            <a:spAutoFit/>
          </a:bodyPr>
          <a:lstStyle/>
          <a:p>
            <a:r>
              <a:rPr lang="en-US" sz="2000" b="1" dirty="0"/>
              <a:t>SC/CM Training Modules and DD SC Manual through DBHDS</a:t>
            </a:r>
          </a:p>
        </p:txBody>
      </p:sp>
      <p:sp>
        <p:nvSpPr>
          <p:cNvPr id="6" name="Rectangle 5"/>
          <p:cNvSpPr/>
          <p:nvPr/>
        </p:nvSpPr>
        <p:spPr>
          <a:xfrm>
            <a:off x="557388" y="4620553"/>
            <a:ext cx="6422464" cy="461665"/>
          </a:xfrm>
          <a:prstGeom prst="rect">
            <a:avLst/>
          </a:prstGeom>
        </p:spPr>
        <p:txBody>
          <a:bodyPr wrap="none">
            <a:spAutoFit/>
          </a:bodyPr>
          <a:lstStyle/>
          <a:p>
            <a:r>
              <a:rPr lang="en-US" sz="2400" dirty="0">
                <a:hlinkClick r:id="rId5"/>
              </a:rPr>
              <a:t>http://www.dbhds.virginia.gov/case-management</a:t>
            </a:r>
            <a:endParaRPr lang="en-US" sz="2400" dirty="0"/>
          </a:p>
        </p:txBody>
      </p:sp>
      <p:sp>
        <p:nvSpPr>
          <p:cNvPr id="7" name="Slide Number Placeholder 6"/>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45</a:t>
            </a:fld>
            <a:endParaRPr lang="en-US" spc="-3" dirty="0"/>
          </a:p>
        </p:txBody>
      </p:sp>
    </p:spTree>
    <p:extLst>
      <p:ext uri="{BB962C8B-B14F-4D97-AF65-F5344CB8AC3E}">
        <p14:creationId xmlns:p14="http://schemas.microsoft.com/office/powerpoint/2010/main" val="300440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585216" y="387124"/>
            <a:ext cx="10366340" cy="566630"/>
          </a:xfrm>
        </p:spPr>
        <p:txBody>
          <a:bodyPr/>
          <a:lstStyle/>
          <a:p>
            <a:r>
              <a:rPr lang="en-US" spc="-7" dirty="0" smtClean="0">
                <a:solidFill>
                  <a:schemeClr val="accent3">
                    <a:lumMod val="75000"/>
                  </a:schemeClr>
                </a:solidFill>
              </a:rPr>
              <a:t>About the Definitions</a:t>
            </a:r>
            <a:endParaRPr lang="en-US" dirty="0"/>
          </a:p>
        </p:txBody>
      </p:sp>
      <p:sp>
        <p:nvSpPr>
          <p:cNvPr id="3" name="Text Placeholder 2"/>
          <p:cNvSpPr>
            <a:spLocks noGrp="1"/>
          </p:cNvSpPr>
          <p:nvPr>
            <p:ph type="body" idx="1"/>
          </p:nvPr>
        </p:nvSpPr>
        <p:spPr>
          <a:xfrm>
            <a:off x="0" y="1239147"/>
            <a:ext cx="11777472" cy="5078313"/>
          </a:xfrm>
        </p:spPr>
        <p:txBody>
          <a:bodyPr/>
          <a:lstStyle/>
          <a:p>
            <a:pPr marL="1007458">
              <a:tabLst>
                <a:tab pos="1095779" algn="l"/>
              </a:tabLst>
            </a:pPr>
            <a:r>
              <a:rPr lang="en-US" sz="2400" spc="-3" dirty="0">
                <a:cs typeface="Arial"/>
              </a:rPr>
              <a:t>The two phrases “change in status” and “ISP implemented appropriately” </a:t>
            </a:r>
          </a:p>
          <a:p>
            <a:pPr marL="1397107" indent="-389649">
              <a:buFont typeface="Arial" panose="020B0604020202020204" pitchFamily="34" charset="0"/>
              <a:buChar char="•"/>
              <a:tabLst>
                <a:tab pos="1095779" algn="l"/>
              </a:tabLst>
            </a:pPr>
            <a:endParaRPr lang="en-US" sz="2400" spc="-3" dirty="0">
              <a:cs typeface="Arial"/>
            </a:endParaRPr>
          </a:p>
          <a:p>
            <a:pPr marL="1397107" indent="-389649">
              <a:buFont typeface="Arial" panose="020B0604020202020204" pitchFamily="34" charset="0"/>
              <a:buChar char="•"/>
              <a:tabLst>
                <a:tab pos="1095779" algn="l"/>
              </a:tabLst>
            </a:pPr>
            <a:r>
              <a:rPr lang="en-US" sz="2400" b="1" spc="-3" dirty="0">
                <a:cs typeface="Arial"/>
              </a:rPr>
              <a:t>are critical </a:t>
            </a:r>
            <a:r>
              <a:rPr lang="en-US" sz="2400" spc="-3" dirty="0">
                <a:cs typeface="Arial"/>
              </a:rPr>
              <a:t>to ensuring the health and wellness of people supported</a:t>
            </a:r>
          </a:p>
          <a:p>
            <a:pPr marL="1397107" indent="-389649">
              <a:buFont typeface="Arial" panose="020B0604020202020204" pitchFamily="34" charset="0"/>
              <a:buChar char="•"/>
              <a:tabLst>
                <a:tab pos="1095779" algn="l"/>
              </a:tabLst>
            </a:pPr>
            <a:endParaRPr lang="en-US" sz="2400" spc="-3" dirty="0">
              <a:cs typeface="Arial"/>
            </a:endParaRPr>
          </a:p>
          <a:p>
            <a:pPr marL="1397107" indent="-389649">
              <a:buFont typeface="Arial" panose="020B0604020202020204" pitchFamily="34" charset="0"/>
              <a:buChar char="•"/>
              <a:tabLst>
                <a:tab pos="1095779" algn="l"/>
              </a:tabLst>
            </a:pPr>
            <a:r>
              <a:rPr lang="en-US" sz="2400" spc="-3" dirty="0">
                <a:cs typeface="Arial"/>
              </a:rPr>
              <a:t>must be understood and</a:t>
            </a:r>
            <a:r>
              <a:rPr lang="en-US" sz="2400" b="1" spc="-3" dirty="0">
                <a:cs typeface="Arial"/>
              </a:rPr>
              <a:t> applied consistently </a:t>
            </a:r>
            <a:r>
              <a:rPr lang="en-US" sz="2400" spc="-3" dirty="0">
                <a:cs typeface="Arial"/>
              </a:rPr>
              <a:t>across </a:t>
            </a:r>
            <a:r>
              <a:rPr lang="en-US" sz="2400" spc="-3" dirty="0" smtClean="0">
                <a:cs typeface="Arial"/>
              </a:rPr>
              <a:t>Support Coordinators/Case </a:t>
            </a:r>
            <a:r>
              <a:rPr lang="en-US" sz="2400" spc="-3" dirty="0">
                <a:cs typeface="Arial"/>
              </a:rPr>
              <a:t>M</a:t>
            </a:r>
            <a:r>
              <a:rPr lang="en-US" sz="2400" spc="-3" dirty="0" smtClean="0">
                <a:cs typeface="Arial"/>
              </a:rPr>
              <a:t>anagers</a:t>
            </a:r>
            <a:endParaRPr lang="en-US" sz="2400" spc="-3" dirty="0">
              <a:cs typeface="Arial"/>
            </a:endParaRPr>
          </a:p>
          <a:p>
            <a:pPr marL="1397107" indent="-389649">
              <a:buFont typeface="Arial" panose="020B0604020202020204" pitchFamily="34" charset="0"/>
              <a:buChar char="•"/>
              <a:tabLst>
                <a:tab pos="1095779" algn="l"/>
              </a:tabLst>
            </a:pPr>
            <a:endParaRPr lang="en-US" sz="2400" spc="-3" dirty="0">
              <a:cs typeface="Arial"/>
            </a:endParaRPr>
          </a:p>
          <a:p>
            <a:pPr marL="1397107" indent="-389649">
              <a:buFont typeface="Arial" panose="020B0604020202020204" pitchFamily="34" charset="0"/>
              <a:buChar char="•"/>
              <a:tabLst>
                <a:tab pos="1095779" algn="l"/>
              </a:tabLst>
            </a:pPr>
            <a:r>
              <a:rPr lang="en-US" sz="2400" b="1" spc="-3" dirty="0">
                <a:cs typeface="Arial"/>
              </a:rPr>
              <a:t>require careful consideration </a:t>
            </a:r>
            <a:r>
              <a:rPr lang="en-US" sz="2400" spc="-3" dirty="0">
                <a:cs typeface="Arial"/>
              </a:rPr>
              <a:t>with each encounter with a person who has services and supports under Virginia’s DD </a:t>
            </a:r>
            <a:r>
              <a:rPr lang="en-US" sz="2400" spc="-3" dirty="0" smtClean="0">
                <a:cs typeface="Arial"/>
              </a:rPr>
              <a:t>waivers and through discussions with people supporting the person</a:t>
            </a:r>
          </a:p>
          <a:p>
            <a:pPr marL="1397107" indent="-389649">
              <a:buFont typeface="Arial" panose="020B0604020202020204" pitchFamily="34" charset="0"/>
              <a:buChar char="•"/>
              <a:tabLst>
                <a:tab pos="1095779" algn="l"/>
              </a:tabLst>
            </a:pPr>
            <a:endParaRPr lang="en-US" sz="3000" spc="-3" dirty="0">
              <a:cs typeface="Arial"/>
            </a:endParaRPr>
          </a:p>
          <a:p>
            <a:pPr marL="1397107" indent="-389649">
              <a:buFont typeface="Arial" panose="020B0604020202020204" pitchFamily="34" charset="0"/>
              <a:buChar char="•"/>
              <a:tabLst>
                <a:tab pos="1095779" algn="l"/>
              </a:tabLst>
            </a:pPr>
            <a:endParaRPr lang="en-US" sz="3000" dirty="0">
              <a:cs typeface="Arial"/>
            </a:endParaRPr>
          </a:p>
          <a:p>
            <a:pPr marL="389649" indent="-389649">
              <a:buFont typeface="Arial" panose="020B0604020202020204" pitchFamily="34" charset="0"/>
              <a:buChar char="•"/>
            </a:pPr>
            <a:endParaRPr lang="en-US" sz="3000" dirty="0"/>
          </a:p>
        </p:txBody>
      </p:sp>
      <p:sp>
        <p:nvSpPr>
          <p:cNvPr id="5" name="Slide Number Placeholder 4"/>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5</a:t>
            </a:fld>
            <a:endParaRPr lang="en-US" spc="-3" dirty="0"/>
          </a:p>
        </p:txBody>
      </p:sp>
    </p:spTree>
    <p:custDataLst>
      <p:tags r:id="rId1"/>
    </p:custDataLst>
    <p:extLst>
      <p:ext uri="{BB962C8B-B14F-4D97-AF65-F5344CB8AC3E}">
        <p14:creationId xmlns:p14="http://schemas.microsoft.com/office/powerpoint/2010/main" val="200937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Relationship to Requirements</a:t>
            </a:r>
            <a:endParaRPr lang="en-US" dirty="0"/>
          </a:p>
        </p:txBody>
      </p:sp>
      <p:sp>
        <p:nvSpPr>
          <p:cNvPr id="8" name="Rectangle 7"/>
          <p:cNvSpPr/>
          <p:nvPr/>
        </p:nvSpPr>
        <p:spPr>
          <a:xfrm>
            <a:off x="585216" y="1256624"/>
            <a:ext cx="11256264" cy="2050690"/>
          </a:xfrm>
          <a:prstGeom prst="rect">
            <a:avLst/>
          </a:prstGeom>
        </p:spPr>
        <p:txBody>
          <a:bodyPr wrap="square">
            <a:spAutoFit/>
          </a:bodyPr>
          <a:lstStyle/>
          <a:p>
            <a:pPr>
              <a:lnSpc>
                <a:spcPct val="107000"/>
              </a:lnSpc>
              <a:spcAft>
                <a:spcPts val="800"/>
              </a:spcAft>
            </a:pPr>
            <a:r>
              <a:rPr lang="en-US" sz="2400" dirty="0"/>
              <a:t>"Face-to-face visit" </a:t>
            </a:r>
            <a:r>
              <a:rPr lang="en-US" sz="2400" dirty="0" smtClean="0"/>
              <a:t>in the person’s service setting (e.g. residential, employment, or day) means </a:t>
            </a:r>
            <a:r>
              <a:rPr lang="en-US" sz="2400" dirty="0"/>
              <a:t>an in-person meeting between the support coordinator and the individual and family/caregiver, as appropriate, </a:t>
            </a:r>
            <a:r>
              <a:rPr lang="en-US" sz="2400" b="1" dirty="0"/>
              <a:t>for the purpose of assessing the individual's status and determining satisfaction with services, including the need for additional services and supports</a:t>
            </a:r>
            <a:r>
              <a:rPr lang="en-US" sz="2400" dirty="0"/>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370647" y="3098683"/>
            <a:ext cx="2647584" cy="523220"/>
          </a:xfrm>
          <a:prstGeom prst="rect">
            <a:avLst/>
          </a:prstGeom>
        </p:spPr>
        <p:txBody>
          <a:bodyPr wrap="none">
            <a:spAutoFit/>
          </a:bodyPr>
          <a:lstStyle/>
          <a:p>
            <a:r>
              <a:rPr lang="en-US" sz="2800" b="1" dirty="0"/>
              <a:t>12VAC30-122-20</a:t>
            </a:r>
            <a:endParaRPr lang="en-US" b="1"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400" y="3936492"/>
            <a:ext cx="3558032" cy="2668524"/>
          </a:xfrm>
          <a:prstGeom prst="rect">
            <a:avLst/>
          </a:prstGeom>
        </p:spPr>
      </p:pic>
      <p:sp>
        <p:nvSpPr>
          <p:cNvPr id="6" name="Slide Number Placeholder 5"/>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6</a:t>
            </a:fld>
            <a:endParaRPr lang="en-US" spc="-3" dirty="0"/>
          </a:p>
        </p:txBody>
      </p:sp>
    </p:spTree>
    <p:custDataLst>
      <p:tags r:id="rId1"/>
    </p:custDataLst>
    <p:extLst>
      <p:ext uri="{BB962C8B-B14F-4D97-AF65-F5344CB8AC3E}">
        <p14:creationId xmlns:p14="http://schemas.microsoft.com/office/powerpoint/2010/main" val="76083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Relationship to Requirements</a:t>
            </a:r>
            <a:endParaRPr lang="en-US" dirty="0"/>
          </a:p>
        </p:txBody>
      </p:sp>
      <p:sp>
        <p:nvSpPr>
          <p:cNvPr id="7" name="Rectangle 6"/>
          <p:cNvSpPr/>
          <p:nvPr/>
        </p:nvSpPr>
        <p:spPr>
          <a:xfrm>
            <a:off x="7993380" y="5676999"/>
            <a:ext cx="3863340" cy="461665"/>
          </a:xfrm>
          <a:prstGeom prst="rect">
            <a:avLst/>
          </a:prstGeom>
        </p:spPr>
        <p:txBody>
          <a:bodyPr wrap="square">
            <a:spAutoFit/>
          </a:body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12VAC35-105-1245</a:t>
            </a:r>
            <a:endParaRPr lang="en-US" sz="2000" dirty="0"/>
          </a:p>
        </p:txBody>
      </p:sp>
      <p:sp>
        <p:nvSpPr>
          <p:cNvPr id="8" name="Rectangle 7"/>
          <p:cNvSpPr/>
          <p:nvPr/>
        </p:nvSpPr>
        <p:spPr>
          <a:xfrm>
            <a:off x="600456" y="1222574"/>
            <a:ext cx="11256264" cy="4454425"/>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At face-to-face meetings, the case manager shall </a:t>
            </a:r>
          </a:p>
          <a:p>
            <a:pPr marL="514350" indent="-514350">
              <a:lnSpc>
                <a:spcPct val="107000"/>
              </a:lnSpc>
              <a:spcAft>
                <a:spcPts val="800"/>
              </a:spcAft>
              <a:buAutoNum type="romanLcParenBoth"/>
            </a:pPr>
            <a:r>
              <a:rPr lang="en-US" sz="2400" dirty="0">
                <a:latin typeface="Calibri" panose="020F0502020204030204" pitchFamily="34" charset="0"/>
                <a:ea typeface="Calibri" panose="020F0502020204030204" pitchFamily="34" charset="0"/>
                <a:cs typeface="Times New Roman" panose="02020603050405020304" pitchFamily="18" charset="0"/>
              </a:rPr>
              <a:t>observe and assess for any previously unidentified risks, injuries, needs, or other changes in status; </a:t>
            </a:r>
          </a:p>
          <a:p>
            <a:pPr marL="514350" indent="-514350">
              <a:lnSpc>
                <a:spcPct val="107000"/>
              </a:lnSpc>
              <a:spcAft>
                <a:spcPts val="800"/>
              </a:spcAft>
              <a:buAutoNum type="romanLcParenBoth"/>
            </a:pPr>
            <a:r>
              <a:rPr lang="en-US" sz="2400" b="1" u="sng" dirty="0">
                <a:latin typeface="Calibri" panose="020F0502020204030204" pitchFamily="34" charset="0"/>
                <a:ea typeface="Calibri" panose="020F0502020204030204" pitchFamily="34" charset="0"/>
                <a:cs typeface="Times New Roman" panose="02020603050405020304" pitchFamily="18" charset="0"/>
              </a:rPr>
              <a:t>assess the status of previously identified risks, injuries, or needs, or other changes in status</a:t>
            </a:r>
            <a:r>
              <a:rPr lang="en-US" sz="2400" b="1" dirty="0">
                <a:latin typeface="Calibri" panose="020F0502020204030204" pitchFamily="34" charset="0"/>
                <a:ea typeface="Calibri" panose="020F0502020204030204" pitchFamily="34" charset="0"/>
                <a:cs typeface="Times New Roman" panose="02020603050405020304" pitchFamily="18" charset="0"/>
              </a:rPr>
              <a:t>;</a:t>
            </a:r>
          </a:p>
          <a:p>
            <a:pPr marL="514350" indent="-514350">
              <a:lnSpc>
                <a:spcPct val="107000"/>
              </a:lnSpc>
              <a:spcAft>
                <a:spcPts val="800"/>
              </a:spcAft>
              <a:buAutoNum type="romanLcParenBoth"/>
            </a:pPr>
            <a:r>
              <a:rPr lang="en-US" sz="2400" b="1" u="sng" dirty="0">
                <a:latin typeface="Calibri" panose="020F0502020204030204" pitchFamily="34" charset="0"/>
                <a:ea typeface="Calibri" panose="020F0502020204030204" pitchFamily="34" charset="0"/>
                <a:cs typeface="Times New Roman" panose="02020603050405020304" pitchFamily="18" charset="0"/>
              </a:rPr>
              <a:t>assess whether the individual's service plan is being implemented appropriately and remains appropriate for the individual</a:t>
            </a:r>
            <a:r>
              <a:rPr lang="en-US" sz="2400" dirty="0">
                <a:latin typeface="Calibri" panose="020F0502020204030204" pitchFamily="34" charset="0"/>
                <a:ea typeface="Calibri" panose="020F0502020204030204" pitchFamily="34" charset="0"/>
                <a:cs typeface="Times New Roman" panose="02020603050405020304" pitchFamily="18" charset="0"/>
              </a:rPr>
              <a:t>; and </a:t>
            </a:r>
          </a:p>
          <a:p>
            <a:pPr marL="514350" indent="-514350">
              <a:lnSpc>
                <a:spcPct val="107000"/>
              </a:lnSpc>
              <a:spcAft>
                <a:spcPts val="800"/>
              </a:spcAft>
              <a:buAutoNum type="romanLcParenBoth"/>
            </a:pPr>
            <a:r>
              <a:rPr lang="en-US" sz="2400" dirty="0">
                <a:latin typeface="Calibri" panose="020F0502020204030204" pitchFamily="34" charset="0"/>
                <a:ea typeface="Calibri" panose="020F0502020204030204" pitchFamily="34" charset="0"/>
                <a:cs typeface="Times New Roman" panose="02020603050405020304" pitchFamily="18" charset="0"/>
              </a:rPr>
              <a:t>assess whether supports and services are being implemented consistent with the individual's strengths and preferences and in the most integrated setting appropriate to the individual's needs.</a:t>
            </a:r>
          </a:p>
        </p:txBody>
      </p:sp>
      <p:sp>
        <p:nvSpPr>
          <p:cNvPr id="4" name="Slide Number Placeholder 3"/>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7</a:t>
            </a:fld>
            <a:endParaRPr lang="en-US" spc="-3" dirty="0"/>
          </a:p>
        </p:txBody>
      </p:sp>
    </p:spTree>
    <p:extLst>
      <p:ext uri="{BB962C8B-B14F-4D97-AF65-F5344CB8AC3E}">
        <p14:creationId xmlns:p14="http://schemas.microsoft.com/office/powerpoint/2010/main" val="419310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8" name="Rectangle 7"/>
          <p:cNvSpPr/>
          <p:nvPr/>
        </p:nvSpPr>
        <p:spPr>
          <a:xfrm>
            <a:off x="585216" y="1381215"/>
            <a:ext cx="11256264" cy="2548455"/>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local department of social services adult protective services unit or child protective services unit, as appropriate, and the DBHDS Offices of Licensing and Human Rights and DMAS shall be </a:t>
            </a:r>
            <a:r>
              <a:rPr lang="en-US" sz="2400" b="1" dirty="0">
                <a:latin typeface="Calibri" panose="020F0502020204030204" pitchFamily="34" charset="0"/>
                <a:ea typeface="Calibri" panose="020F0502020204030204" pitchFamily="34" charset="0"/>
                <a:cs typeface="Times New Roman" panose="02020603050405020304" pitchFamily="18" charset="0"/>
              </a:rPr>
              <a:t>notified immediately </a:t>
            </a:r>
            <a:r>
              <a:rPr lang="en-US" sz="2400" dirty="0">
                <a:latin typeface="Calibri" panose="020F0502020204030204" pitchFamily="34" charset="0"/>
                <a:ea typeface="Calibri" panose="020F0502020204030204" pitchFamily="34" charset="0"/>
                <a:cs typeface="Times New Roman" panose="02020603050405020304" pitchFamily="18" charset="0"/>
              </a:rPr>
              <a:t>of the emergency discontinuation of services </a:t>
            </a:r>
            <a:r>
              <a:rPr lang="en-US" sz="2400" b="1" dirty="0">
                <a:latin typeface="Calibri" panose="020F0502020204030204" pitchFamily="34" charset="0"/>
                <a:ea typeface="Calibri" panose="020F0502020204030204" pitchFamily="34" charset="0"/>
                <a:cs typeface="Times New Roman" panose="02020603050405020304" pitchFamily="18" charset="0"/>
              </a:rPr>
              <a:t>by the support coordinator and the provider when the individual's health, safety, or welfare may be in danger</a:t>
            </a:r>
            <a:r>
              <a:rPr lang="en-US" sz="24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121229" y="4432004"/>
            <a:ext cx="2830327" cy="523220"/>
          </a:xfrm>
          <a:prstGeom prst="rect">
            <a:avLst/>
          </a:prstGeom>
        </p:spPr>
        <p:txBody>
          <a:bodyPr wrap="none">
            <a:spAutoFit/>
          </a:bodyPr>
          <a:lstStyle/>
          <a:p>
            <a:r>
              <a:rPr lang="en-US" sz="2800" b="1" dirty="0">
                <a:solidFill>
                  <a:srgbClr val="333333"/>
                </a:solidFill>
                <a:latin typeface="Calibri" panose="020F0502020204030204" pitchFamily="34" charset="0"/>
                <a:ea typeface="Calibri" panose="020F0502020204030204" pitchFamily="34" charset="0"/>
                <a:cs typeface="Open Sans" panose="020B0606030504020204" pitchFamily="34" charset="0"/>
              </a:rPr>
              <a:t>12VAC30-122-100</a:t>
            </a:r>
            <a:endParaRPr lang="en-US" sz="2800" dirty="0"/>
          </a:p>
        </p:txBody>
      </p:sp>
      <p:sp>
        <p:nvSpPr>
          <p:cNvPr id="17"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Relationship to Requirements</a:t>
            </a:r>
            <a:endParaRPr lang="en-US" dirty="0"/>
          </a:p>
        </p:txBody>
      </p:sp>
      <p:sp>
        <p:nvSpPr>
          <p:cNvPr id="4" name="Slide Number Placeholder 3"/>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8</a:t>
            </a:fld>
            <a:endParaRPr lang="en-US" spc="-3" dirty="0"/>
          </a:p>
        </p:txBody>
      </p:sp>
    </p:spTree>
    <p:extLst>
      <p:ext uri="{BB962C8B-B14F-4D97-AF65-F5344CB8AC3E}">
        <p14:creationId xmlns:p14="http://schemas.microsoft.com/office/powerpoint/2010/main" val="270487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0" name="object 10"/>
          <p:cNvSpPr/>
          <p:nvPr/>
        </p:nvSpPr>
        <p:spPr>
          <a:xfrm>
            <a:off x="4924944"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3" name="object 13"/>
          <p:cNvSpPr/>
          <p:nvPr/>
        </p:nvSpPr>
        <p:spPr>
          <a:xfrm>
            <a:off x="7266016" y="2620591"/>
            <a:ext cx="4330" cy="8659"/>
          </a:xfrm>
          <a:custGeom>
            <a:avLst/>
            <a:gdLst/>
            <a:ahLst/>
            <a:cxnLst/>
            <a:rect l="l" t="t" r="r" b="b"/>
            <a:pathLst>
              <a:path w="6350" h="12700">
                <a:moveTo>
                  <a:pt x="0" y="12186"/>
                </a:moveTo>
                <a:lnTo>
                  <a:pt x="6090" y="12186"/>
                </a:lnTo>
                <a:lnTo>
                  <a:pt x="6090" y="0"/>
                </a:lnTo>
                <a:lnTo>
                  <a:pt x="0" y="0"/>
                </a:lnTo>
                <a:lnTo>
                  <a:pt x="0" y="12186"/>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4" name="object 14"/>
          <p:cNvSpPr/>
          <p:nvPr/>
        </p:nvSpPr>
        <p:spPr>
          <a:xfrm>
            <a:off x="7261860" y="2624747"/>
            <a:ext cx="8659" cy="4330"/>
          </a:xfrm>
          <a:custGeom>
            <a:avLst/>
            <a:gdLst/>
            <a:ahLst/>
            <a:cxnLst/>
            <a:rect l="l" t="t" r="r" b="b"/>
            <a:pathLst>
              <a:path w="12700" h="6350">
                <a:moveTo>
                  <a:pt x="0" y="6090"/>
                </a:moveTo>
                <a:lnTo>
                  <a:pt x="12186" y="6090"/>
                </a:lnTo>
                <a:lnTo>
                  <a:pt x="12186"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5" name="object 15"/>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16" name="object 16"/>
          <p:cNvSpPr/>
          <p:nvPr/>
        </p:nvSpPr>
        <p:spPr>
          <a:xfrm>
            <a:off x="7261860" y="2620590"/>
            <a:ext cx="4330" cy="4330"/>
          </a:xfrm>
          <a:custGeom>
            <a:avLst/>
            <a:gdLst/>
            <a:ahLst/>
            <a:cxnLst/>
            <a:rect l="l" t="t" r="r" b="b"/>
            <a:pathLst>
              <a:path w="6350" h="6350">
                <a:moveTo>
                  <a:pt x="0" y="6090"/>
                </a:moveTo>
                <a:lnTo>
                  <a:pt x="6090" y="6090"/>
                </a:lnTo>
                <a:lnTo>
                  <a:pt x="6090" y="0"/>
                </a:lnTo>
                <a:lnTo>
                  <a:pt x="0" y="0"/>
                </a:lnTo>
                <a:lnTo>
                  <a:pt x="0" y="6090"/>
                </a:lnTo>
                <a:close/>
              </a:path>
            </a:pathLst>
          </a:custGeom>
          <a:solidFill>
            <a:srgbClr val="000000"/>
          </a:solidFill>
        </p:spPr>
        <p:txBody>
          <a:bodyPr wrap="square" lIns="0" tIns="0" rIns="0" bIns="0" rtlCol="0"/>
          <a:lstStyle/>
          <a:p>
            <a:pPr defTabSz="623438"/>
            <a:endParaRPr sz="1227" dirty="0">
              <a:solidFill>
                <a:prstClr val="black"/>
              </a:solidFill>
              <a:latin typeface="Calibri"/>
            </a:endParaRPr>
          </a:p>
        </p:txBody>
      </p:sp>
      <p:sp>
        <p:nvSpPr>
          <p:cNvPr id="2" name="Title 1"/>
          <p:cNvSpPr>
            <a:spLocks noGrp="1"/>
          </p:cNvSpPr>
          <p:nvPr>
            <p:ph type="title"/>
          </p:nvPr>
        </p:nvSpPr>
        <p:spPr>
          <a:xfrm>
            <a:off x="585216" y="387124"/>
            <a:ext cx="10366340" cy="566630"/>
          </a:xfrm>
        </p:spPr>
        <p:txBody>
          <a:bodyPr/>
          <a:lstStyle/>
          <a:p>
            <a:r>
              <a:rPr lang="en-US" spc="-7" dirty="0">
                <a:solidFill>
                  <a:schemeClr val="accent3">
                    <a:lumMod val="75000"/>
                  </a:schemeClr>
                </a:solidFill>
              </a:rPr>
              <a:t>Support Coordinator Role includes…</a:t>
            </a:r>
            <a:endParaRPr lang="en-US" dirty="0"/>
          </a:p>
        </p:txBody>
      </p:sp>
      <p:sp>
        <p:nvSpPr>
          <p:cNvPr id="7" name="Rectangle 6"/>
          <p:cNvSpPr/>
          <p:nvPr/>
        </p:nvSpPr>
        <p:spPr>
          <a:xfrm>
            <a:off x="8121396" y="5548983"/>
            <a:ext cx="3863340" cy="461665"/>
          </a:xfrm>
          <a:prstGeom prst="rect">
            <a:avLst/>
          </a:prstGeom>
        </p:spPr>
        <p:txBody>
          <a:bodyPr wrap="square">
            <a:spAutoFit/>
          </a:body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12VAC35-105-1240</a:t>
            </a:r>
            <a:endParaRPr lang="en-US" sz="2000" dirty="0"/>
          </a:p>
        </p:txBody>
      </p:sp>
      <p:sp>
        <p:nvSpPr>
          <p:cNvPr id="8" name="Rectangle 7"/>
          <p:cNvSpPr/>
          <p:nvPr/>
        </p:nvSpPr>
        <p:spPr>
          <a:xfrm>
            <a:off x="585216" y="1481138"/>
            <a:ext cx="11256264" cy="3148811"/>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Advocating for individuals in response to their changing needs;</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Planning for transitions in the individual's life; </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Knowing and monitoring the individual's health status, any medical conditions, and his medications and potential side effects, and assisting the individual in accessing primary care and other medical services, as needed; and </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Understanding the capabilities of services to meet the individual's identified needs and preferences</a:t>
            </a:r>
          </a:p>
        </p:txBody>
      </p:sp>
      <p:sp>
        <p:nvSpPr>
          <p:cNvPr id="4" name="Slide Number Placeholder 3"/>
          <p:cNvSpPr>
            <a:spLocks noGrp="1"/>
          </p:cNvSpPr>
          <p:nvPr>
            <p:ph type="sldNum" sz="quarter" idx="7"/>
          </p:nvPr>
        </p:nvSpPr>
        <p:spPr/>
        <p:txBody>
          <a:bodyPr/>
          <a:lstStyle/>
          <a:p>
            <a:pPr marL="68838">
              <a:lnSpc>
                <a:spcPts val="903"/>
              </a:lnSpc>
              <a:spcBef>
                <a:spcPts val="51"/>
              </a:spcBef>
            </a:pPr>
            <a:fld id="{81D60167-4931-47E6-BA6A-407CBD079E47}" type="slidenum">
              <a:rPr lang="en-US" spc="-3" smtClean="0"/>
              <a:pPr marL="68838">
                <a:lnSpc>
                  <a:spcPts val="903"/>
                </a:lnSpc>
                <a:spcBef>
                  <a:spcPts val="51"/>
                </a:spcBef>
              </a:pPr>
              <a:t>9</a:t>
            </a:fld>
            <a:endParaRPr lang="en-US" spc="-3" dirty="0"/>
          </a:p>
        </p:txBody>
      </p:sp>
    </p:spTree>
    <p:extLst>
      <p:ext uri="{BB962C8B-B14F-4D97-AF65-F5344CB8AC3E}">
        <p14:creationId xmlns:p14="http://schemas.microsoft.com/office/powerpoint/2010/main" val="267316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BB0035EBC17C408447423BB6B3A6D0" ma:contentTypeVersion="7" ma:contentTypeDescription="Create a new document." ma:contentTypeScope="" ma:versionID="9cff279fd9144436b1fa0b6fd443d4ab">
  <xsd:schema xmlns:xsd="http://www.w3.org/2001/XMLSchema" xmlns:xs="http://www.w3.org/2001/XMLSchema" xmlns:p="http://schemas.microsoft.com/office/2006/metadata/properties" xmlns:ns2="601b1531-0d27-4c3c-874a-0cb3b4db62aa" targetNamespace="http://schemas.microsoft.com/office/2006/metadata/properties" ma:root="true" ma:fieldsID="49d81ce52fdb2a970af833bf79a5236e" ns2:_="">
    <xsd:import namespace="601b1531-0d27-4c3c-874a-0cb3b4db62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1b1531-0d27-4c3c-874a-0cb3b4db62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EA7BC0-70EE-4500-8769-5CE2B80F93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1b1531-0d27-4c3c-874a-0cb3b4db62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CFAB0A-1553-4386-9499-8EDEB438F240}">
  <ds:schemaRefs>
    <ds:schemaRef ds:uri="http://schemas.microsoft.com/sharepoint/v3/contenttype/forms"/>
  </ds:schemaRefs>
</ds:datastoreItem>
</file>

<file path=customXml/itemProps3.xml><?xml version="1.0" encoding="utf-8"?>
<ds:datastoreItem xmlns:ds="http://schemas.openxmlformats.org/officeDocument/2006/customXml" ds:itemID="{55D31F3F-B6BD-44E7-A42F-043AD9A4FA89}">
  <ds:schemaRefs>
    <ds:schemaRef ds:uri="601b1531-0d27-4c3c-874a-0cb3b4db62aa"/>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21927</TotalTime>
  <Words>6649</Words>
  <Application>Microsoft Office PowerPoint</Application>
  <PresentationFormat>Widescreen</PresentationFormat>
  <Paragraphs>405</Paragraphs>
  <Slides>45</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Bookman Old Style</vt:lpstr>
      <vt:lpstr>Calibri</vt:lpstr>
      <vt:lpstr>Cambria Math</vt:lpstr>
      <vt:lpstr>Open Sans</vt:lpstr>
      <vt:lpstr>Times New Roman</vt:lpstr>
      <vt:lpstr>Wingdings</vt:lpstr>
      <vt:lpstr>1_Office Theme</vt:lpstr>
      <vt:lpstr>PowerPoint Presentation</vt:lpstr>
      <vt:lpstr>Primary Reasons</vt:lpstr>
      <vt:lpstr>The Role of the Supervisor</vt:lpstr>
      <vt:lpstr>Objectives</vt:lpstr>
      <vt:lpstr>About the Definitions</vt:lpstr>
      <vt:lpstr>Relationship to Requirements</vt:lpstr>
      <vt:lpstr>Relationship to Requirements</vt:lpstr>
      <vt:lpstr>Relationship to Requirements</vt:lpstr>
      <vt:lpstr>Support Coordinator Role includes…</vt:lpstr>
      <vt:lpstr>Support Coordinator Role includes…</vt:lpstr>
      <vt:lpstr>Change in Status</vt:lpstr>
      <vt:lpstr>Change in Status (definition)</vt:lpstr>
      <vt:lpstr>Change in Status</vt:lpstr>
      <vt:lpstr>Action Cycle</vt:lpstr>
      <vt:lpstr>Important Contacts</vt:lpstr>
      <vt:lpstr>Meeting Options</vt:lpstr>
      <vt:lpstr>ISP Implemented Appropriately</vt:lpstr>
      <vt:lpstr>ISP Implemented Appropriately</vt:lpstr>
      <vt:lpstr>ISP Implemented Appropriately</vt:lpstr>
      <vt:lpstr>ISP Implemented Appropriately (definition)</vt:lpstr>
      <vt:lpstr>On-Site Visit Tool</vt:lpstr>
      <vt:lpstr>On-Site Visit Tool</vt:lpstr>
      <vt:lpstr>On-Site Visit Tool</vt:lpstr>
      <vt:lpstr>On-Site Visit Tool</vt:lpstr>
      <vt:lpstr>On-Site Visit Tool</vt:lpstr>
      <vt:lpstr>On-Site Visit Tool</vt:lpstr>
      <vt:lpstr>On-Site Visit Tool</vt:lpstr>
      <vt:lpstr>On-Site Visit Tool</vt:lpstr>
      <vt:lpstr>On-Site Visit Tool</vt:lpstr>
      <vt:lpstr>How to assess</vt:lpstr>
      <vt:lpstr>How to Assess</vt:lpstr>
      <vt:lpstr>How to Assess: Change in Status</vt:lpstr>
      <vt:lpstr>How to Assess: Change in Status</vt:lpstr>
      <vt:lpstr>How to Assess: Change in Status</vt:lpstr>
      <vt:lpstr>How to Assess: Services Implemented Appropriately</vt:lpstr>
      <vt:lpstr>How to Assess: Services Implemented Appropriately</vt:lpstr>
      <vt:lpstr>How to Assess: Services Implemented Appropriately</vt:lpstr>
      <vt:lpstr>How to Assess: Services Implemented Appropriately</vt:lpstr>
      <vt:lpstr>How to Assess: Services Implemented Appropriately</vt:lpstr>
      <vt:lpstr>Determine Actions Needed</vt:lpstr>
      <vt:lpstr>Reporting and Plan Updates</vt:lpstr>
      <vt:lpstr>Completing the note</vt:lpstr>
      <vt:lpstr>Resources</vt:lpstr>
      <vt:lpstr>Resources</vt:lpstr>
      <vt:lpstr>Resources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Lee, Jonathan (DBHDS)</cp:lastModifiedBy>
  <cp:revision>260</cp:revision>
  <cp:lastPrinted>2020-10-07T15:23:23Z</cp:lastPrinted>
  <dcterms:created xsi:type="dcterms:W3CDTF">2020-03-18T16:24:42Z</dcterms:created>
  <dcterms:modified xsi:type="dcterms:W3CDTF">2022-03-31T15:32:25Z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0x01010076BB0035EBC17C408447423BB6B3A6D0</vt:lpwstr>
  </property>
  <property fmtid="{D5CDD505-2E9C-101B-9397-08002B2CF9AE}" pid="3" name="ArticulateGUID">
    <vt:lpwstr>4FD79D75-38AD-4744-9020-819BCA410182</vt:lpwstr>
  </property>
  <property fmtid="{D5CDD505-2E9C-101B-9397-08002B2CF9AE}" pid="4" name="ArticulatePath">
    <vt:lpwstr>Understanding Change in Status and ISP Implemented Appropriatey 4.22.20 updated</vt:lpwstr>
  </property>
</Properties>
</file>